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80" r:id="rId13"/>
    <p:sldId id="381" r:id="rId14"/>
    <p:sldId id="267" r:id="rId15"/>
    <p:sldId id="268" r:id="rId16"/>
    <p:sldId id="269" r:id="rId17"/>
    <p:sldId id="270" r:id="rId18"/>
    <p:sldId id="370" r:id="rId19"/>
    <p:sldId id="272" r:id="rId20"/>
    <p:sldId id="273" r:id="rId21"/>
    <p:sldId id="274" r:id="rId22"/>
    <p:sldId id="275" r:id="rId23"/>
    <p:sldId id="276" r:id="rId24"/>
    <p:sldId id="277" r:id="rId25"/>
    <p:sldId id="375" r:id="rId26"/>
    <p:sldId id="373" r:id="rId27"/>
    <p:sldId id="372" r:id="rId28"/>
    <p:sldId id="374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367" r:id="rId38"/>
    <p:sldId id="286" r:id="rId39"/>
    <p:sldId id="287" r:id="rId40"/>
    <p:sldId id="288" r:id="rId41"/>
    <p:sldId id="382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68" r:id="rId81"/>
    <p:sldId id="369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76" r:id="rId115"/>
    <p:sldId id="378" r:id="rId116"/>
    <p:sldId id="379" r:id="rId117"/>
    <p:sldId id="364" r:id="rId118"/>
    <p:sldId id="371" r:id="rId119"/>
    <p:sldId id="365" r:id="rId120"/>
    <p:sldId id="366" r:id="rId1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510F0D-4DEF-5240-A677-49B9333918BE}">
          <p14:sldIdLst>
            <p14:sldId id="256"/>
          </p14:sldIdLst>
        </p14:section>
        <p14:section name="P4 Introduction" id="{299E5414-698E-A640-A650-565AE5FA079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80"/>
            <p14:sldId id="381"/>
            <p14:sldId id="267"/>
            <p14:sldId id="268"/>
            <p14:sldId id="269"/>
            <p14:sldId id="270"/>
            <p14:sldId id="370"/>
          </p14:sldIdLst>
        </p14:section>
        <p14:section name="P4 Concepts" id="{19B3C037-C1FB-0F4A-87BA-25B792E3212D}">
          <p14:sldIdLst>
            <p14:sldId id="272"/>
            <p14:sldId id="273"/>
            <p14:sldId id="274"/>
            <p14:sldId id="275"/>
            <p14:sldId id="276"/>
          </p14:sldIdLst>
        </p14:section>
        <p14:section name="P4 and control plane program" id="{0759E681-BA17-FD43-9EB6-DEE96462A2AC}">
          <p14:sldIdLst>
            <p14:sldId id="277"/>
            <p14:sldId id="375"/>
            <p14:sldId id="373"/>
            <p14:sldId id="372"/>
            <p14:sldId id="374"/>
          </p14:sldIdLst>
        </p14:section>
        <p14:section name="P4 Constructs" id="{0D61F32D-995D-484E-9D53-E92C038F9878}">
          <p14:sldIdLst>
            <p14:sldId id="278"/>
            <p14:sldId id="279"/>
          </p14:sldIdLst>
        </p14:section>
        <p14:section name="Headers and Metadata" id="{B8D1F7F1-A1C5-D64D-A3F8-2F55BE0C23F4}">
          <p14:sldIdLst>
            <p14:sldId id="280"/>
            <p14:sldId id="281"/>
            <p14:sldId id="282"/>
            <p14:sldId id="283"/>
          </p14:sldIdLst>
        </p14:section>
        <p14:section name="Parsers" id="{C4F808ED-F1E1-844A-8EBE-7D1BD128DB0D}">
          <p14:sldIdLst>
            <p14:sldId id="284"/>
            <p14:sldId id="285"/>
            <p14:sldId id="367"/>
            <p14:sldId id="286"/>
            <p14:sldId id="287"/>
            <p14:sldId id="288"/>
          </p14:sldIdLst>
        </p14:section>
        <p14:section name="Packet Flow programming" id="{14534BFC-2395-974E-8AD0-E3B017EB9AAD}">
          <p14:sldIdLst>
            <p14:sldId id="382"/>
          </p14:sldIdLst>
        </p14:section>
        <p14:section name="Actions" id="{F60D3539-776E-7849-ABCC-340814754718}">
          <p14:sldIdLst>
            <p14:sldId id="289"/>
            <p14:sldId id="290"/>
            <p14:sldId id="291"/>
          </p14:sldIdLst>
        </p14:section>
        <p14:section name="Tables" id="{46673551-5A75-594B-B8AB-4E08C0F227D6}">
          <p14:sldIdLst>
            <p14:sldId id="292"/>
            <p14:sldId id="293"/>
            <p14:sldId id="294"/>
            <p14:sldId id="295"/>
            <p14:sldId id="296"/>
            <p14:sldId id="297"/>
            <p14:sldId id="301"/>
            <p14:sldId id="302"/>
          </p14:sldIdLst>
        </p14:section>
        <p14:section name="Stateful Objects" id="{1DD0D9F5-16D3-794B-8CB5-45F47BD48904}">
          <p14:sldIdLst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Control Flow Functions" id="{5A824BC0-C5C0-1A47-A2C9-06BE94859CB7}">
          <p14:sldIdLst>
            <p14:sldId id="309"/>
            <p14:sldId id="310"/>
            <p14:sldId id="311"/>
            <p14:sldId id="312"/>
            <p14:sldId id="314"/>
            <p14:sldId id="315"/>
            <p14:sldId id="316"/>
          </p14:sldIdLst>
        </p14:section>
        <p14:section name="Advanced P4 concepts" id="{337B4F9F-4CF6-7E4F-8B19-58BFC357F633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68"/>
            <p14:sldId id="369"/>
          </p14:sldIdLst>
        </p14:section>
        <p14:section name="P4 Compiler Overview" id="{A9DC5F02-A445-094D-8718-A8F40DA0E416}">
          <p14:sldIdLst>
            <p14:sldId id="331"/>
            <p14:sldId id="332"/>
            <p14:sldId id="333"/>
          </p14:sldIdLst>
        </p14:section>
        <p14:section name="Dependency Analysis in P4" id="{845C2138-4975-6942-8D2F-0CE441F33F5C}">
          <p14:sldIdLst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Automatic API Generation" id="{A1985051-D9DB-D547-9CEE-52FAC609683D}">
          <p14:sldIdLst>
            <p14:sldId id="341"/>
            <p14:sldId id="342"/>
            <p14:sldId id="343"/>
            <p14:sldId id="344"/>
          </p14:sldIdLst>
        </p14:section>
        <p14:section name="Program-dependent API Style" id="{C2A2BE15-6BEC-6243-B263-0C1B2F81BEEC}">
          <p14:sldIdLst>
            <p14:sldId id="345"/>
            <p14:sldId id="346"/>
            <p14:sldId id="347"/>
            <p14:sldId id="348"/>
            <p14:sldId id="349"/>
            <p14:sldId id="350"/>
            <p14:sldId id="352"/>
            <p14:sldId id="353"/>
            <p14:sldId id="354"/>
            <p14:sldId id="355"/>
          </p14:sldIdLst>
        </p14:section>
        <p14:section name="Program-Independent API Style" id="{B47163C7-7AF1-F242-9E30-4E0964CFAEB3}">
          <p14:sldIdLst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76"/>
            <p14:sldId id="378"/>
            <p14:sldId id="379"/>
            <p14:sldId id="364"/>
          </p14:sldIdLst>
        </p14:section>
        <p14:section name="History" id="{FC7973C8-3010-ED4D-87A2-30C5272FE91A}">
          <p14:sldIdLst>
            <p14:sldId id="371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ng Ki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E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9" autoAdjust="0"/>
    <p:restoredTop sz="81210" autoAdjust="0"/>
  </p:normalViewPr>
  <p:slideViewPr>
    <p:cSldViewPr>
      <p:cViewPr varScale="1">
        <p:scale>
          <a:sx n="116" d="100"/>
          <a:sy n="116" d="100"/>
        </p:scale>
        <p:origin x="36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08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commentAuthors" Target="commentAuthors.xml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BC9ED-D0E8-1E46-9572-0F3CD54C9D9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FABAF-E5EE-8F40-8519-BEAF0D0F5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54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4112B-168E-D34F-92D6-E33B80B265B9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B75EA-1477-344E-914C-8B632A9F7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91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4A564-B5A9-1B48-9539-F4CC86F953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47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DED7F-8428-4513-BC9A-AC4CD152AA7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1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data type is a “</a:t>
            </a:r>
            <a:r>
              <a:rPr lang="en-US" dirty="0" err="1" smtClean="0"/>
              <a:t>bitstring</a:t>
            </a:r>
            <a:r>
              <a:rPr lang="en-US" dirty="0" smtClean="0"/>
              <a:t>”,</a:t>
            </a:r>
            <a:r>
              <a:rPr lang="en-US" baseline="0" dirty="0" smtClean="0"/>
              <a:t> which can also be interpreted as an unsigned integer.</a:t>
            </a:r>
          </a:p>
          <a:p>
            <a:r>
              <a:rPr lang="en-US" baseline="0" dirty="0" smtClean="0"/>
              <a:t>“signed” and “saturating” modifiers are also 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DED7F-8428-4513-BC9A-AC4CD152AA7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allowed by the spec, the current version of the compiler doesn’t support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DED7F-8428-4513-BC9A-AC4CD152AA7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95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you think when a packet has more than 2 tags? – we will discuss parser exceptions 2 slides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7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“verify” is used by the parser</a:t>
            </a:r>
          </a:p>
          <a:p>
            <a:r>
              <a:rPr lang="en-US" dirty="0" smtClean="0"/>
              <a:t>“update” is used by </a:t>
            </a:r>
            <a:r>
              <a:rPr lang="en-US" dirty="0" err="1" smtClean="0"/>
              <a:t>deparser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DED7F-8428-4513-BC9A-AC4CD152AA7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9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real programs, especially those</a:t>
            </a:r>
            <a:r>
              <a:rPr lang="en-US" baseline="0" dirty="0" smtClean="0"/>
              <a:t> that are designed to handle tunnels it is typical to have dedicated fields in the metadata for the “lookup” fields. For example if you have a tunneled packet, initially you’d place the outer L2/L3 addresses into the lookup fields. Later, if you decide to terminate the packet (and, thus, </a:t>
            </a:r>
            <a:r>
              <a:rPr lang="en-US" baseline="0" dirty="0" err="1" smtClean="0"/>
              <a:t>decap</a:t>
            </a:r>
            <a:r>
              <a:rPr lang="en-US" baseline="0" dirty="0" smtClean="0"/>
              <a:t> it), you’d copy the inner L2/L3 addresses into the lookup fields. At the same time, the lookup logic (</a:t>
            </a:r>
            <a:r>
              <a:rPr lang="en-US" baseline="0" dirty="0" err="1" smtClean="0"/>
              <a:t>dmac</a:t>
            </a:r>
            <a:r>
              <a:rPr lang="en-US" baseline="0" dirty="0" smtClean="0"/>
              <a:t>, ipv4/ipv6_fib) will always be the same and only “read” the dedicated lookup fields.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DED7F-8428-4513-BC9A-AC4CD152AA7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65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implication: If</a:t>
            </a:r>
            <a:r>
              <a:rPr lang="en-US" baseline="0" dirty="0" smtClean="0"/>
              <a:t> the parse tree mandates that VLAN tag must always precede IP header, the </a:t>
            </a:r>
            <a:r>
              <a:rPr lang="en-US" baseline="0" dirty="0" err="1" smtClean="0"/>
              <a:t>deparser</a:t>
            </a:r>
            <a:r>
              <a:rPr lang="en-US" baseline="0" dirty="0" smtClean="0"/>
              <a:t> will not be able to output a packet, where IP header precedes VLAN tag. If you want to be able to do such a rearrangement, then the parse tree should be written to be able to recognize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DED7F-8428-4513-BC9A-AC4CD152AA7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7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4A564-B5A9-1B48-9539-F4CC86F953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26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support for expressions is limited. Older compilers might</a:t>
            </a:r>
            <a:r>
              <a:rPr lang="en-US" baseline="0" dirty="0" smtClean="0"/>
              <a:t> use primitive actions, like add(), subtract(), etc. Full support will appear in P4 v1.1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76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one of the most important slides in the course, because it defines the responsibilities of the Data Plane vs. Control Plane. Many students have trouble separating these and waste a lot of time trying to figure out how does a P4 program populate table entries.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virtual routing and forwarding (VRF)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66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method allows for some space savings, but introduces an explicit match dependency: matching in </a:t>
            </a:r>
            <a:r>
              <a:rPr lang="en-US" baseline="0" dirty="0" err="1" smtClean="0"/>
              <a:t>port_vlan_mapping</a:t>
            </a:r>
            <a:r>
              <a:rPr lang="en-US" baseline="0" dirty="0" smtClean="0"/>
              <a:t>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7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more efficient implementation</a:t>
            </a:r>
            <a:r>
              <a:rPr lang="en-US" baseline="0" dirty="0" smtClean="0"/>
              <a:t>. One of the reasons: profile index is not explicitly exposed and can’t be accessed outside of this construct.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58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L2_RECV is a number, appropriate for a given target. It can be a software or hardware receiver, that will be tasked with updating</a:t>
            </a:r>
            <a:r>
              <a:rPr lang="en-US" baseline="0" dirty="0" smtClean="0"/>
              <a:t> both SMAC and DMAC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21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P4 code it is typically</a:t>
            </a:r>
            <a:r>
              <a:rPr lang="en-US" baseline="0" dirty="0" smtClean="0"/>
              <a:t> important to be able to differentiate between the original and resubmit/recirculate copy. This is done using </a:t>
            </a:r>
            <a:r>
              <a:rPr lang="en-US" b="1" baseline="0" dirty="0" err="1" smtClean="0"/>
              <a:t>standard_metadata.instance_type</a:t>
            </a:r>
            <a:r>
              <a:rPr lang="en-US" baseline="0" dirty="0" smtClean="0"/>
              <a:t>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48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in</a:t>
            </a:r>
            <a:r>
              <a:rPr lang="en-US" baseline="0" dirty="0" smtClean="0"/>
              <a:t> the case of resubmit/recirculate, </a:t>
            </a:r>
            <a:r>
              <a:rPr lang="en-US" b="1" baseline="0" dirty="0" err="1" smtClean="0"/>
              <a:t>standard_metadata.instance_type</a:t>
            </a:r>
            <a:r>
              <a:rPr lang="en-US" baseline="0" dirty="0" smtClean="0"/>
              <a:t> provides values to distinguish between the original and the cloned copies.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PDF</a:t>
            </a:r>
            <a:r>
              <a:rPr lang="en-US" baseline="0" dirty="0" smtClean="0"/>
              <a:t> doc </a:t>
            </a:r>
            <a:r>
              <a:rPr lang="en-US" baseline="0" dirty="0" err="1" smtClean="0"/>
              <a:t>HLIRSpec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2CFB5-1149-9444-8FEB-20AD6CB466C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1395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Currently,</a:t>
            </a:r>
            <a:r>
              <a:rPr lang="en-US" baseline="0" dirty="0" smtClean="0"/>
              <a:t> swapping </a:t>
            </a:r>
            <a:r>
              <a:rPr lang="en-US" baseline="0" dirty="0" err="1" smtClean="0"/>
              <a:t>smac_mangle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dmac</a:t>
            </a:r>
            <a:r>
              <a:rPr lang="en-US" baseline="0" dirty="0" smtClean="0"/>
              <a:t> might result in a different placement.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types of</a:t>
            </a:r>
            <a:r>
              <a:rPr lang="en-US" baseline="0" dirty="0" smtClean="0"/>
              <a:t> switch have their place: e.g. Hypervisor switches, rack switches, enterprise switches, edge routers,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4A564-B5A9-1B48-9539-F4CC86F953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5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3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current version of P4 match fields are bound to the tables at the declaration (i.e. declaration and</a:t>
            </a:r>
            <a:r>
              <a:rPr lang="en-US" baseline="0" dirty="0" smtClean="0"/>
              <a:t> instantiation are tied together). That’s why they are long, like meta_f1 and not just f1.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37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p4_pi_table_id,</a:t>
            </a:r>
            <a:r>
              <a:rPr lang="en-US" baseline="0" dirty="0" smtClean="0"/>
              <a:t> p4_pi_action_id and p4_pi_field_id are just integers and thus can take p4_pd_&lt;program&gt;_{</a:t>
            </a:r>
            <a:r>
              <a:rPr lang="en-US" baseline="0" dirty="0" err="1" smtClean="0"/>
              <a:t>table,action,field</a:t>
            </a:r>
            <a:r>
              <a:rPr lang="en-US" baseline="0" dirty="0" smtClean="0"/>
              <a:t>}_</a:t>
            </a:r>
            <a:r>
              <a:rPr lang="en-US" baseline="0" dirty="0" err="1" smtClean="0"/>
              <a:t>id_t</a:t>
            </a:r>
            <a:r>
              <a:rPr lang="en-US" baseline="0" dirty="0" smtClean="0"/>
              <a:t>, which are </a:t>
            </a:r>
            <a:r>
              <a:rPr lang="en-US" baseline="0" dirty="0" err="1" smtClean="0"/>
              <a:t>enums</a:t>
            </a:r>
            <a:r>
              <a:rPr lang="en-US" baseline="0" dirty="0" smtClean="0"/>
              <a:t> and thus integers.</a:t>
            </a:r>
          </a:p>
          <a:p>
            <a:r>
              <a:rPr lang="en-US" baseline="0" dirty="0" smtClean="0"/>
              <a:t>We can also have a system, where action is a field, but this creates complications, since action data fields are valid or invalid based on action.</a:t>
            </a:r>
          </a:p>
          <a:p>
            <a:r>
              <a:rPr lang="en-US" baseline="0" dirty="0" smtClean="0"/>
              <a:t>An alternative for void *value would be a tagged generic value, like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struct</a:t>
            </a:r>
            <a:r>
              <a:rPr lang="en-US" baseline="0" dirty="0" smtClean="0"/>
              <a:t> p4_pi_value {</a:t>
            </a:r>
          </a:p>
          <a:p>
            <a:r>
              <a:rPr lang="en-US" baseline="0" dirty="0" smtClean="0"/>
              <a:t>    p4_pi_value_type_t type;</a:t>
            </a:r>
          </a:p>
          <a:p>
            <a:r>
              <a:rPr lang="en-US" baseline="0" dirty="0" smtClean="0"/>
              <a:t>    union {</a:t>
            </a:r>
          </a:p>
          <a:p>
            <a:r>
              <a:rPr lang="en-US" baseline="0" dirty="0" smtClean="0"/>
              <a:t>       uint8_t u8;</a:t>
            </a:r>
          </a:p>
          <a:p>
            <a:r>
              <a:rPr lang="en-US" baseline="0" dirty="0" smtClean="0"/>
              <a:t>       uint16_t u16;</a:t>
            </a:r>
          </a:p>
          <a:p>
            <a:r>
              <a:rPr lang="en-US" baseline="0" dirty="0" smtClean="0"/>
              <a:t>       uint32_t u32;</a:t>
            </a:r>
          </a:p>
          <a:p>
            <a:r>
              <a:rPr lang="en-US" baseline="0" dirty="0" smtClean="0"/>
              <a:t>       uint64_t u64;</a:t>
            </a:r>
          </a:p>
          <a:p>
            <a:r>
              <a:rPr lang="en-US" baseline="0" dirty="0" smtClean="0"/>
              <a:t>       . . . </a:t>
            </a:r>
          </a:p>
          <a:p>
            <a:r>
              <a:rPr lang="en-US" baseline="0" dirty="0" smtClean="0"/>
              <a:t>    }</a:t>
            </a:r>
          </a:p>
          <a:p>
            <a:r>
              <a:rPr lang="en-US" baseline="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31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let me give you</a:t>
            </a:r>
            <a:r>
              <a:rPr lang="en-US" baseline="0" dirty="0" smtClean="0"/>
              <a:t> quick overview of the PISA design.</a:t>
            </a:r>
          </a:p>
          <a:p>
            <a:r>
              <a:rPr lang="en-US" baseline="0" dirty="0" smtClean="0"/>
              <a:t>Programmable parser. Packets run from left to right, going through each stage. Each stage offers generic, protocol-independent match-action units. You can use any header fields as match keys, and you can define your own custom actions. Then you have your logical </a:t>
            </a:r>
            <a:r>
              <a:rPr lang="en-US" baseline="0" dirty="0" err="1" smtClean="0"/>
              <a:t>dataplane</a:t>
            </a:r>
            <a:r>
              <a:rPr lang="en-US" baseline="0" dirty="0" smtClean="0"/>
              <a:t>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let me give you</a:t>
            </a:r>
            <a:r>
              <a:rPr lang="en-US" baseline="0" dirty="0" smtClean="0"/>
              <a:t> quick overview of the PISA design.</a:t>
            </a:r>
          </a:p>
          <a:p>
            <a:r>
              <a:rPr lang="en-US" baseline="0" dirty="0" smtClean="0"/>
              <a:t>Programmable parser. Packets run from left to right, going through each stage. Each stage offers generic, protocol-independent match-action units. You can use any header fields as match keys, and you can define your own custom actions. Then you have your logical </a:t>
            </a:r>
            <a:r>
              <a:rPr lang="en-US" baseline="0" dirty="0" err="1" smtClean="0"/>
              <a:t>dataplane</a:t>
            </a:r>
            <a:r>
              <a:rPr lang="en-US" baseline="0" dirty="0" smtClean="0"/>
              <a:t>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Compiler</a:t>
            </a:r>
            <a:r>
              <a:rPr lang="en-US" baseline="0" dirty="0" smtClean="0"/>
              <a:t> does the mapping between logical and physical tables.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Adding</a:t>
            </a:r>
            <a:r>
              <a:rPr lang="en-US" baseline="0" dirty="0" smtClean="0"/>
              <a:t> my</a:t>
            </a:r>
            <a:r>
              <a:rPr lang="en-US" dirty="0" smtClean="0"/>
              <a:t> new forwarding function easy, since it comes before</a:t>
            </a:r>
            <a:r>
              <a:rPr lang="en-US" baseline="0" dirty="0" smtClean="0"/>
              <a:t> the forwarding tables,</a:t>
            </a:r>
            <a:r>
              <a:rPr lang="en-US" dirty="0" smtClean="0"/>
              <a:t> I make room for</a:t>
            </a:r>
            <a:r>
              <a:rPr lang="en-US" baseline="0" dirty="0" smtClean="0"/>
              <a:t> it and</a:t>
            </a:r>
            <a:r>
              <a:rPr lang="en-US" dirty="0" smtClean="0"/>
              <a:t> move v4 to stage 3</a:t>
            </a:r>
          </a:p>
          <a:p>
            <a:pPr marL="0" indent="0">
              <a:buFontTx/>
              <a:buNone/>
            </a:pPr>
            <a:r>
              <a:rPr lang="en-US" dirty="0" smtClean="0"/>
              <a:t>- Adding monitoring</a:t>
            </a:r>
            <a:r>
              <a:rPr lang="en-US" baseline="0" dirty="0" smtClean="0"/>
              <a:t> functions is easy too, I can add a monitoring action to any table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Moving </a:t>
            </a:r>
            <a:r>
              <a:rPr lang="en-US" dirty="0" smtClean="0"/>
              <a:t>resources between functions</a:t>
            </a:r>
            <a:r>
              <a:rPr lang="en-US" baseline="0" dirty="0" smtClean="0"/>
              <a:t> is easy. If v6 was using even fewer entries I could reclaim that space for v4.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942DF7-03BE-1B4F-9218-E95B31D4B0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3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program all the way down to how</a:t>
            </a:r>
            <a:r>
              <a:rPr lang="en-US" baseline="0" dirty="0" smtClean="0"/>
              <a:t> bits are shipped over the wire.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[1] Device vendors</a:t>
            </a:r>
          </a:p>
          <a:p>
            <a:r>
              <a:rPr lang="en-US" baseline="0" dirty="0" smtClean="0"/>
              <a:t>- you’d be amazed to know how much much switch vendors spend to reimburse the damage caused by data-plane bugs in their customers’ networks.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[2] Large online service providers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Truly white box </a:t>
            </a:r>
            <a:r>
              <a:rPr lang="en-US" baseline="0" dirty="0" smtClean="0">
                <a:sym typeface="Wingdings"/>
              </a:rPr>
              <a:t> even API is yours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5F229-FA1A-8F4A-913B-57ACB8DDD23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321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Operations, Administration, and Maintenance (OAM): A group of network management functions that provide network fault indication, fault  localization, performance information, and data and diagnosis functions.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B75EA-1477-344E-914C-8B632A9F76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2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1102520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94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Ho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1"/>
            <a:ext cx="8686800" cy="2000249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152400" y="2857500"/>
            <a:ext cx="8686800" cy="200025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225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8686800" cy="41148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 marL="0" indent="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None/>
              <a:defRPr sz="900" b="0" i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defRPr>
            </a:lvl1pPr>
            <a:lvl2pPr marL="205740" indent="0">
              <a:spcBef>
                <a:spcPts val="56"/>
              </a:spcBef>
              <a:spcAft>
                <a:spcPts val="56"/>
              </a:spcAft>
              <a:buFont typeface="LucidaGrande" charset="0"/>
              <a:buNone/>
              <a:defRPr sz="1500"/>
            </a:lvl2pPr>
            <a:lvl3pPr marL="342900" indent="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None/>
              <a:defRPr sz="1350"/>
            </a:lvl3pPr>
            <a:lvl4pPr marL="480060" indent="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None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12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267200" cy="41148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 marL="0" indent="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None/>
              <a:defRPr sz="900" b="0" i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defRPr>
            </a:lvl1pPr>
            <a:lvl2pPr marL="205740" indent="0">
              <a:spcBef>
                <a:spcPts val="56"/>
              </a:spcBef>
              <a:spcAft>
                <a:spcPts val="56"/>
              </a:spcAft>
              <a:buFont typeface="LucidaGrande" charset="0"/>
              <a:buNone/>
              <a:defRPr sz="1500"/>
            </a:lvl2pPr>
            <a:lvl3pPr marL="342900" indent="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None/>
              <a:defRPr sz="1350"/>
            </a:lvl3pPr>
            <a:lvl4pPr marL="480060" indent="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None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742950"/>
            <a:ext cx="4284134" cy="41148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5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35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7897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267200" cy="41148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>
              <a:defRPr lang="en-US" sz="900" b="0" i="0" smtClean="0">
                <a:latin typeface="Menlo" charset="0"/>
                <a:ea typeface="Menlo" charset="0"/>
                <a:cs typeface="Menlo" charset="0"/>
              </a:defRPr>
            </a:lvl1pPr>
          </a:lstStyle>
          <a:p>
            <a:pPr marL="0" lvl="0" indent="0">
              <a:spcBef>
                <a:spcPts val="75"/>
              </a:spcBef>
              <a:spcAft>
                <a:spcPts val="75"/>
              </a:spcAft>
              <a:buFont typeface="LucidaGrande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742950"/>
            <a:ext cx="4284134" cy="20574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5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35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572000" y="2857500"/>
            <a:ext cx="4284134" cy="200025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5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35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01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267200" cy="28575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>
              <a:defRPr lang="en-US" sz="900" b="0" i="0" smtClean="0">
                <a:latin typeface="Menlo" charset="0"/>
                <a:ea typeface="Menlo" charset="0"/>
                <a:cs typeface="Menlo" charset="0"/>
              </a:defRPr>
            </a:lvl1pPr>
          </a:lstStyle>
          <a:p>
            <a:pPr marL="0" lvl="0" indent="0">
              <a:spcBef>
                <a:spcPts val="75"/>
              </a:spcBef>
              <a:spcAft>
                <a:spcPts val="75"/>
              </a:spcAft>
              <a:buFont typeface="LucidaGrande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742950"/>
            <a:ext cx="4284134" cy="28575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5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35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152400" y="3657600"/>
            <a:ext cx="8703734" cy="120015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5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35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916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605" y="788532"/>
            <a:ext cx="4283928" cy="44053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55067" y="788532"/>
            <a:ext cx="4283929" cy="44053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152400" y="1257300"/>
            <a:ext cx="4267200" cy="360045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>
              <a:defRPr lang="en-US" sz="900" b="0" i="0" smtClean="0">
                <a:latin typeface="Menlo" charset="0"/>
                <a:ea typeface="Menlo" charset="0"/>
                <a:cs typeface="Menlo" charset="0"/>
              </a:defRPr>
            </a:lvl1pPr>
          </a:lstStyle>
          <a:p>
            <a:pPr marL="0" lvl="0" indent="0">
              <a:spcBef>
                <a:spcPts val="75"/>
              </a:spcBef>
              <a:spcAft>
                <a:spcPts val="75"/>
              </a:spcAft>
              <a:buFont typeface="LucidaGrande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572000" y="1257300"/>
            <a:ext cx="4267200" cy="360045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>
              <a:defRPr lang="en-US" sz="900" b="0" i="0" smtClean="0">
                <a:latin typeface="Menlo" charset="0"/>
                <a:ea typeface="Menlo" charset="0"/>
                <a:cs typeface="Menlo" charset="0"/>
              </a:defRPr>
            </a:lvl1pPr>
          </a:lstStyle>
          <a:p>
            <a:pPr marL="0" lvl="0" indent="0">
              <a:spcBef>
                <a:spcPts val="75"/>
              </a:spcBef>
              <a:spcAft>
                <a:spcPts val="75"/>
              </a:spcAft>
              <a:buFont typeface="LucidaGrande" charset="0"/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75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419600" cy="411480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>
            <a:normAutofit/>
          </a:bodyPr>
          <a:lstStyle>
            <a:lvl1pPr marL="0" indent="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None/>
              <a:defRPr sz="900" b="0" i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defRPr>
            </a:lvl1pPr>
            <a:lvl2pPr marL="205740" indent="0">
              <a:spcBef>
                <a:spcPts val="56"/>
              </a:spcBef>
              <a:spcAft>
                <a:spcPts val="56"/>
              </a:spcAft>
              <a:buFont typeface="LucidaGrande" charset="0"/>
              <a:buNone/>
              <a:defRPr sz="1500"/>
            </a:lvl2pPr>
            <a:lvl3pPr marL="342900" indent="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None/>
              <a:defRPr sz="1350"/>
            </a:lvl3pPr>
            <a:lvl4pPr marL="480060" indent="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None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0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p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152400" y="2857500"/>
            <a:ext cx="8686800" cy="200025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2" name="Rectangle 31"/>
          <p:cNvSpPr/>
          <p:nvPr userDrawn="1"/>
        </p:nvSpPr>
        <p:spPr>
          <a:xfrm rot="5400000">
            <a:off x="-304799" y="1485901"/>
            <a:ext cx="1828800" cy="4571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Parser</a:t>
            </a:r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990600" y="800100"/>
            <a:ext cx="1524000" cy="1828800"/>
            <a:chOff x="1485649" y="3204982"/>
            <a:chExt cx="1124341" cy="2169166"/>
          </a:xfrm>
          <a:noFill/>
        </p:grpSpPr>
        <p:sp>
          <p:nvSpPr>
            <p:cNvPr id="34" name="Rectangle 33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2819400" y="800100"/>
            <a:ext cx="1524000" cy="1828800"/>
            <a:chOff x="1485649" y="3204982"/>
            <a:chExt cx="1124341" cy="2169166"/>
          </a:xfrm>
          <a:noFill/>
        </p:grpSpPr>
        <p:sp>
          <p:nvSpPr>
            <p:cNvPr id="39" name="Rectangle 38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4648200" y="800100"/>
            <a:ext cx="1524000" cy="1828800"/>
            <a:chOff x="1485649" y="3204982"/>
            <a:chExt cx="1124341" cy="2169166"/>
          </a:xfrm>
          <a:noFill/>
        </p:grpSpPr>
        <p:sp>
          <p:nvSpPr>
            <p:cNvPr id="44" name="Rectangle 43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6477000" y="800100"/>
            <a:ext cx="1524000" cy="1828800"/>
            <a:chOff x="1485649" y="3204982"/>
            <a:chExt cx="1124341" cy="2169166"/>
          </a:xfrm>
          <a:noFill/>
        </p:grpSpPr>
        <p:sp>
          <p:nvSpPr>
            <p:cNvPr id="49" name="Rectangle 48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tIns="45720" rIns="45720" bIns="45720"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3" name="Rectangle 52"/>
          <p:cNvSpPr/>
          <p:nvPr userDrawn="1"/>
        </p:nvSpPr>
        <p:spPr>
          <a:xfrm rot="5400000">
            <a:off x="7467600" y="1485901"/>
            <a:ext cx="1828800" cy="4571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smtClean="0">
                <a:solidFill>
                  <a:schemeClr val="tx1"/>
                </a:solidFill>
              </a:rPr>
              <a:t>Deparser</a:t>
            </a:r>
            <a:endParaRPr lang="en-US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124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pos="720" userDrawn="1">
          <p15:clr>
            <a:srgbClr val="FBAE40"/>
          </p15:clr>
        </p15:guide>
        <p15:guide id="3" pos="1200" userDrawn="1">
          <p15:clr>
            <a:srgbClr val="FBAE40"/>
          </p15:clr>
        </p15:guide>
        <p15:guide id="4" pos="1872" userDrawn="1">
          <p15:clr>
            <a:srgbClr val="FBAE40"/>
          </p15:clr>
        </p15:guide>
        <p15:guide id="5" pos="2352" userDrawn="1">
          <p15:clr>
            <a:srgbClr val="FBAE40"/>
          </p15:clr>
        </p15:guide>
        <p15:guide id="6" pos="3024" userDrawn="1">
          <p15:clr>
            <a:srgbClr val="FBAE40"/>
          </p15:clr>
        </p15:guide>
        <p15:guide id="7" pos="3504" userDrawn="1">
          <p15:clr>
            <a:srgbClr val="FBAE40"/>
          </p15:clr>
        </p15:guide>
        <p15:guide id="8" pos="4176" userDrawn="1">
          <p15:clr>
            <a:srgbClr val="FBAE40"/>
          </p15:clr>
        </p15:guide>
        <p15:guide id="9" pos="465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152400" y="742950"/>
            <a:ext cx="86868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21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8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50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400" y="4229101"/>
            <a:ext cx="8686800" cy="44053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063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54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132" y="590551"/>
            <a:ext cx="7247467" cy="939800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2736" y="1700436"/>
            <a:ext cx="6541865" cy="2709194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522267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803489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1124885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617133" y="1530349"/>
            <a:ext cx="7247467" cy="93587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1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58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0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540496" cy="45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18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6181"/>
            <a:ext cx="8229600" cy="3823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EEF-98F2-9F4A-B623-022FD8B54C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551"/>
            <a:ext cx="6477000" cy="361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1"/>
            <a:ext cx="8686800" cy="411480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21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8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50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2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284134" cy="41148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742950"/>
            <a:ext cx="4284134" cy="41148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06466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Big/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1" y="742950"/>
            <a:ext cx="2802467" cy="4114800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-13716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500"/>
            </a:lvl1pPr>
            <a:lvl2pPr marL="27432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350" baseline="0"/>
            </a:lvl2pPr>
            <a:lvl3pPr marL="41148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1124885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3048000" y="742950"/>
            <a:ext cx="5867400" cy="411480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510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w/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605" y="788532"/>
            <a:ext cx="4283928" cy="44053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55067" y="788532"/>
            <a:ext cx="4283929" cy="44053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57300"/>
            <a:ext cx="4284134" cy="360045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0"/>
          </p:nvPr>
        </p:nvSpPr>
        <p:spPr>
          <a:xfrm>
            <a:off x="4572000" y="1257300"/>
            <a:ext cx="4284134" cy="3600450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34290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48006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17220" indent="-137160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132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2401" y="742951"/>
            <a:ext cx="2895600" cy="457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8"/>
          </p:nvPr>
        </p:nvSpPr>
        <p:spPr>
          <a:xfrm>
            <a:off x="152400" y="1257300"/>
            <a:ext cx="2895600" cy="3600450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-13716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350"/>
            </a:lvl1pPr>
            <a:lvl2pPr marL="27432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200" baseline="0"/>
            </a:lvl2pPr>
            <a:lvl3pPr marL="41148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050"/>
            </a:lvl3pPr>
            <a:lvl4pPr marL="1124885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3124201" y="742951"/>
            <a:ext cx="2895600" cy="457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0"/>
          </p:nvPr>
        </p:nvSpPr>
        <p:spPr>
          <a:xfrm>
            <a:off x="3124200" y="1257300"/>
            <a:ext cx="2895600" cy="3600450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-13716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350"/>
            </a:lvl1pPr>
            <a:lvl2pPr marL="27432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200" baseline="0"/>
            </a:lvl2pPr>
            <a:lvl3pPr marL="41148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050"/>
            </a:lvl3pPr>
            <a:lvl4pPr marL="1124885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096001" y="742951"/>
            <a:ext cx="2895600" cy="457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22"/>
          </p:nvPr>
        </p:nvSpPr>
        <p:spPr>
          <a:xfrm>
            <a:off x="6096000" y="1257300"/>
            <a:ext cx="2895600" cy="3600450"/>
          </a:xfrm>
          <a:prstGeom prst="rect">
            <a:avLst/>
          </a:prstGeom>
        </p:spPr>
        <p:txBody>
          <a:bodyPr>
            <a:noAutofit/>
          </a:bodyPr>
          <a:lstStyle>
            <a:lvl1pPr marL="137160" indent="-13716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350"/>
            </a:lvl1pPr>
            <a:lvl2pPr marL="274320" indent="-137160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200" baseline="0"/>
            </a:lvl2pPr>
            <a:lvl3pPr marL="411480" indent="-137160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050"/>
            </a:lvl3pPr>
            <a:lvl4pPr marL="1124885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90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034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Horz Big/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1"/>
            <a:ext cx="8686800" cy="800099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152400" y="1600200"/>
            <a:ext cx="8686800" cy="325755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9629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2 Horz Big/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7400"/>
            <a:ext cx="8686800" cy="47982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AutoShape 4"/>
          <p:cNvSpPr>
            <a:spLocks noChangeArrowheads="1"/>
          </p:cNvSpPr>
          <p:nvPr userDrawn="1"/>
        </p:nvSpPr>
        <p:spPr bwMode="auto">
          <a:xfrm>
            <a:off x="152400" y="607222"/>
            <a:ext cx="8686800" cy="81428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0C01B6"/>
              </a:gs>
              <a:gs pos="100000">
                <a:srgbClr val="88A1FF"/>
              </a:gs>
            </a:gsLst>
            <a:lin ang="0" scaled="1"/>
          </a:gradFill>
          <a:ln w="254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266">
              <a:solidFill>
                <a:prstClr val="black"/>
              </a:solidFill>
              <a:latin typeface="Calibri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52400" y="3638551"/>
            <a:ext cx="42672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6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4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152400" y="742950"/>
            <a:ext cx="8686800" cy="281940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8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5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35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572000" y="3638550"/>
            <a:ext cx="42672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205740" indent="-205740">
              <a:spcBef>
                <a:spcPts val="75"/>
              </a:spcBef>
              <a:spcAft>
                <a:spcPts val="75"/>
              </a:spcAft>
              <a:buSzPct val="100000"/>
              <a:buFont typeface="LucidaGrande" charset="0"/>
              <a:buChar char="•"/>
              <a:defRPr sz="1600"/>
            </a:lvl1pPr>
            <a:lvl2pPr marL="411480" indent="-200872">
              <a:spcBef>
                <a:spcPts val="56"/>
              </a:spcBef>
              <a:spcAft>
                <a:spcPts val="56"/>
              </a:spcAft>
              <a:buFont typeface="LucidaGrande" charset="0"/>
              <a:buChar char="◦"/>
              <a:defRPr sz="1400"/>
            </a:lvl2pPr>
            <a:lvl3pPr marL="548640" indent="-160697">
              <a:spcBef>
                <a:spcPts val="38"/>
              </a:spcBef>
              <a:spcAft>
                <a:spcPts val="38"/>
              </a:spcAft>
              <a:buSzPct val="100000"/>
              <a:buFont typeface="LucidaGrande" charset="0"/>
              <a:buChar char="■"/>
              <a:defRPr sz="1200"/>
            </a:lvl3pPr>
            <a:lvl4pPr marL="685800" indent="-160697">
              <a:spcBef>
                <a:spcPts val="19"/>
              </a:spcBef>
              <a:spcAft>
                <a:spcPts val="19"/>
              </a:spcAft>
              <a:buSzPct val="100000"/>
              <a:buFont typeface="LucidaGrande" charset="0"/>
              <a:buChar char="□"/>
              <a:defRPr sz="1050"/>
            </a:lvl4pPr>
            <a:lvl5pPr marL="1371289" indent="0">
              <a:buNone/>
              <a:defRPr sz="1196"/>
            </a:lvl5pPr>
            <a:lvl6pPr>
              <a:defRPr sz="1196"/>
            </a:lvl6pPr>
            <a:lvl7pPr>
              <a:defRPr sz="1196"/>
            </a:lvl7pPr>
            <a:lvl8pPr>
              <a:defRPr sz="1196"/>
            </a:lvl8pPr>
            <a:lvl9pPr>
              <a:defRPr sz="119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73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924800" y="4926807"/>
            <a:ext cx="1066800" cy="159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702C-BA5F-8D4B-B23D-DEB8E47CE4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0" r:id="rId3"/>
    <p:sldLayoutId id="2147483672" r:id="rId4"/>
    <p:sldLayoutId id="2147483679" r:id="rId5"/>
    <p:sldLayoutId id="2147483674" r:id="rId6"/>
    <p:sldLayoutId id="2147483678" r:id="rId7"/>
    <p:sldLayoutId id="2147483673" r:id="rId8"/>
    <p:sldLayoutId id="2147483687" r:id="rId9"/>
    <p:sldLayoutId id="2147483681" r:id="rId10"/>
    <p:sldLayoutId id="2147483688" r:id="rId11"/>
    <p:sldLayoutId id="2147483683" r:id="rId12"/>
    <p:sldLayoutId id="2147483684" r:id="rId13"/>
    <p:sldLayoutId id="2147483685" r:id="rId14"/>
    <p:sldLayoutId id="2147483690" r:id="rId15"/>
    <p:sldLayoutId id="2147483689" r:id="rId16"/>
    <p:sldLayoutId id="2147483682" r:id="rId17"/>
    <p:sldLayoutId id="2147483680" r:id="rId18"/>
    <p:sldLayoutId id="2147483671" r:id="rId19"/>
    <p:sldLayoutId id="2147483677" r:id="rId20"/>
    <p:sldLayoutId id="2147483676" r:id="rId21"/>
    <p:sldLayoutId id="2147483691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644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68564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8064A2">
            <a:lumMod val="50000"/>
          </a:srgbClr>
        </a:buClr>
        <a:buSzPct val="100000"/>
        <a:buFont typeface="Wingdings" charset="2"/>
        <a:buChar char="§"/>
        <a:tabLst/>
        <a:defRPr sz="21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57085" marR="0" indent="-214263" algn="l" defTabSz="68564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4BACC6">
            <a:lumMod val="50000"/>
          </a:srgbClr>
        </a:buClr>
        <a:buSzTx/>
        <a:buFont typeface="Wingdings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55" marR="0" indent="-171410" algn="l" defTabSz="68564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8064A2">
            <a:lumMod val="25000"/>
          </a:srgbClr>
        </a:buClr>
        <a:buSzPct val="80000"/>
        <a:buFont typeface="Wingdings" charset="2"/>
        <a:buChar char="§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7" marR="0" indent="-171410" algn="l" defTabSz="68564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4BACC6">
            <a:lumMod val="50000"/>
          </a:srgbClr>
        </a:buClr>
        <a:buSzTx/>
        <a:buFont typeface="Wingdings" charset="2"/>
        <a:buChar char="§"/>
        <a:tabLst/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542699" indent="-171410" algn="l" defTabSz="685644" rtl="0" eaLnBrk="1" latinLnBrk="0" hangingPunct="1">
        <a:spcBef>
          <a:spcPct val="20000"/>
        </a:spcBef>
        <a:buClr>
          <a:schemeClr val="accent6">
            <a:lumMod val="50000"/>
          </a:schemeClr>
        </a:buClr>
        <a:buFont typeface="Arial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521" indent="-171410" algn="l" defTabSz="6856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342" indent="-171410" algn="l" defTabSz="6856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64" indent="-171410" algn="l" defTabSz="6856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87" indent="-171410" algn="l" defTabSz="6856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42822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85644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028466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371287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714109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056931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399753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42575" algn="l" defTabSz="685644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open?id=1EmJ9sDa0ELtcYMMbNRWhIxbDZYlcCF6DCZAJEasEKVo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p4lang/p4-hlir/blob/master/p4_hlir/frontend/primitives.json" TargetMode="External"/><Relationship Id="rId3" Type="http://schemas.openxmlformats.org/officeDocument/2006/relationships/hyperlink" Target="https://github.com/p4lang/p4c-bm/blob/master/p4c_bm/primitives.json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google.com/presentation/d/1R6g4k9qcJR6FhER5nhvm-uW8Pubfp1yq7SY4ZXV-41A/edit?usp=sharing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46" Type="http://schemas.openxmlformats.org/officeDocument/2006/relationships/image" Target="../media/image51.png"/><Relationship Id="rId47" Type="http://schemas.openxmlformats.org/officeDocument/2006/relationships/image" Target="../media/image52.png"/><Relationship Id="rId48" Type="http://schemas.openxmlformats.org/officeDocument/2006/relationships/image" Target="../media/image53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tiff"/><Relationship Id="rId29" Type="http://schemas.openxmlformats.org/officeDocument/2006/relationships/image" Target="../media/image34.tiff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9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Relationship Id="rId35" Type="http://schemas.openxmlformats.org/officeDocument/2006/relationships/image" Target="../media/image40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tiff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37" Type="http://schemas.openxmlformats.org/officeDocument/2006/relationships/image" Target="../media/image42.png"/><Relationship Id="rId38" Type="http://schemas.openxmlformats.org/officeDocument/2006/relationships/image" Target="../media/image43.png"/><Relationship Id="rId39" Type="http://schemas.openxmlformats.org/officeDocument/2006/relationships/image" Target="../media/image44.png"/><Relationship Id="rId40" Type="http://schemas.openxmlformats.org/officeDocument/2006/relationships/image" Target="../media/image45.png"/><Relationship Id="rId41" Type="http://schemas.openxmlformats.org/officeDocument/2006/relationships/image" Target="../media/image46.png"/><Relationship Id="rId42" Type="http://schemas.openxmlformats.org/officeDocument/2006/relationships/image" Target="../media/image47.png"/><Relationship Id="rId43" Type="http://schemas.openxmlformats.org/officeDocument/2006/relationships/image" Target="../media/image48.png"/><Relationship Id="rId44" Type="http://schemas.openxmlformats.org/officeDocument/2006/relationships/image" Target="../media/image49.png"/><Relationship Id="rId45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Relationship Id="rId3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4.org/wp-content/uploads/2015/04/p4-lates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image" Target="../media/image62.tif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085975" y="3025379"/>
            <a:ext cx="4972050" cy="1528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SIGCOMM’16</a:t>
            </a:r>
          </a:p>
          <a:p>
            <a:r>
              <a:rPr lang="en-US" dirty="0" smtClean="0"/>
              <a:t>Tutorial</a:t>
            </a:r>
          </a:p>
          <a:p>
            <a:endParaRPr lang="en-US" dirty="0"/>
          </a:p>
          <a:p>
            <a:r>
              <a:rPr lang="en-US" dirty="0" err="1" smtClean="0"/>
              <a:t>Jeongkeun</a:t>
            </a:r>
            <a:r>
              <a:rPr lang="en-US" dirty="0" smtClean="0"/>
              <a:t> “JK” Lee, Chang Kim</a:t>
            </a:r>
          </a:p>
          <a:p>
            <a:r>
              <a:rPr lang="en-US" dirty="0" smtClean="0"/>
              <a:t>Aug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095911"/>
            <a:ext cx="701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Programming The Network Data Plane </a:t>
            </a:r>
            <a:r>
              <a:rPr lang="en-US" sz="4000" b="1" smtClean="0"/>
              <a:t>in P4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250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2265483" y="3067541"/>
            <a:ext cx="843256" cy="1626876"/>
            <a:chOff x="1485649" y="3204985"/>
            <a:chExt cx="1124341" cy="2169168"/>
          </a:xfrm>
        </p:grpSpPr>
        <p:sp>
          <p:nvSpPr>
            <p:cNvPr id="75" name="Rectangle 74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413736" y="3077014"/>
            <a:ext cx="843256" cy="1626876"/>
            <a:chOff x="1485649" y="3204985"/>
            <a:chExt cx="1124341" cy="2169168"/>
          </a:xfrm>
        </p:grpSpPr>
        <p:sp>
          <p:nvSpPr>
            <p:cNvPr id="78" name="Rectangle 7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692351" y="3071768"/>
            <a:ext cx="843256" cy="1626876"/>
            <a:chOff x="1485649" y="3204985"/>
            <a:chExt cx="1124341" cy="2169168"/>
          </a:xfrm>
        </p:grpSpPr>
        <p:sp>
          <p:nvSpPr>
            <p:cNvPr id="82" name="Rectangle 81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83912" y="3071768"/>
            <a:ext cx="843256" cy="1626876"/>
            <a:chOff x="1485649" y="3204985"/>
            <a:chExt cx="1124341" cy="2169168"/>
          </a:xfrm>
        </p:grpSpPr>
        <p:sp>
          <p:nvSpPr>
            <p:cNvPr id="85" name="Rectangle 84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327220" y="2179268"/>
            <a:ext cx="6414150" cy="609069"/>
            <a:chOff x="245626" y="2905687"/>
            <a:chExt cx="8552200" cy="812091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245626" y="3320090"/>
              <a:ext cx="85522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98401" y="2905687"/>
              <a:ext cx="344133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Logical Data-plane View (P4)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98402" y="3317669"/>
              <a:ext cx="184093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Switch Pipeline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Re-configurability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6236712" y="3853766"/>
            <a:ext cx="1744849" cy="1947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67" tIns="48983" rIns="97967" bIns="48983" rtlCol="0" anchor="ctr"/>
          <a:lstStyle/>
          <a:p>
            <a:pPr algn="ctr"/>
            <a:endParaRPr lang="en-US" sz="1350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7143557" y="3348187"/>
            <a:ext cx="872712" cy="839212"/>
            <a:chOff x="7817603" y="3582602"/>
            <a:chExt cx="1163616" cy="1118949"/>
          </a:xfrm>
        </p:grpSpPr>
        <p:grpSp>
          <p:nvGrpSpPr>
            <p:cNvPr id="19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817603" y="3582602"/>
              <a:ext cx="1163616" cy="439673"/>
            </a:xfrm>
            <a:prstGeom prst="rect">
              <a:avLst/>
            </a:prstGeom>
            <a:noFill/>
          </p:spPr>
          <p:txBody>
            <a:bodyPr wrap="none" lIns="97967" tIns="48983" rIns="97967" bIns="48983" rtlCol="0">
              <a:spAutoFit/>
            </a:bodyPr>
            <a:lstStyle/>
            <a:p>
              <a:pPr algn="ctr"/>
              <a:r>
                <a:rPr lang="en-US" sz="1500" dirty="0"/>
                <a:t>Queues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 rot="16200000">
            <a:off x="922153" y="3853501"/>
            <a:ext cx="1745942" cy="1942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67" tIns="48983" rIns="97967" bIns="48983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54525" y="4417872"/>
            <a:ext cx="4578249" cy="421966"/>
            <a:chOff x="1348700" y="5890495"/>
            <a:chExt cx="6104332" cy="562621"/>
          </a:xfrm>
        </p:grpSpPr>
        <p:sp>
          <p:nvSpPr>
            <p:cNvPr id="88" name="Isosceles Triangle 87"/>
            <p:cNvSpPr/>
            <p:nvPr/>
          </p:nvSpPr>
          <p:spPr>
            <a:xfrm rot="5400000">
              <a:off x="1459687" y="5907878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3013132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4728908" y="5925261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Isosceles Triangle 91"/>
            <p:cNvSpPr/>
            <p:nvPr/>
          </p:nvSpPr>
          <p:spPr>
            <a:xfrm rot="5400000">
              <a:off x="6315139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1348700" y="6030725"/>
              <a:ext cx="6104332" cy="422391"/>
              <a:chOff x="1344104" y="5149079"/>
              <a:chExt cx="6104332" cy="615145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1344104" y="5732645"/>
                <a:ext cx="6104332" cy="31579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/>
              <p:nvPr/>
            </p:nvCxnSpPr>
            <p:spPr>
              <a:xfrm rot="10800000" flipV="1">
                <a:off x="1358390" y="5149079"/>
                <a:ext cx="128370" cy="583566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/>
              <p:nvPr/>
            </p:nvCxnSpPr>
            <p:spPr>
              <a:xfrm rot="10800000" flipV="1">
                <a:off x="2897549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10800000" flipV="1">
                <a:off x="4620391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0800000" flipV="1">
                <a:off x="6189407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3" name="Rectangle 122"/>
          <p:cNvSpPr/>
          <p:nvPr/>
        </p:nvSpPr>
        <p:spPr>
          <a:xfrm rot="16200000">
            <a:off x="1838421" y="3704937"/>
            <a:ext cx="1432364" cy="3953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 Table</a:t>
            </a:r>
          </a:p>
        </p:txBody>
      </p:sp>
      <p:sp>
        <p:nvSpPr>
          <p:cNvPr id="129" name="Rectangle 128"/>
          <p:cNvSpPr/>
          <p:nvPr/>
        </p:nvSpPr>
        <p:spPr>
          <a:xfrm rot="16200000">
            <a:off x="2992029" y="3722026"/>
            <a:ext cx="1421655" cy="3953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 Table</a:t>
            </a:r>
          </a:p>
        </p:txBody>
      </p:sp>
      <p:sp>
        <p:nvSpPr>
          <p:cNvPr id="133" name="Rectangle 132"/>
          <p:cNvSpPr/>
          <p:nvPr/>
        </p:nvSpPr>
        <p:spPr>
          <a:xfrm rot="16200000">
            <a:off x="5463915" y="3703853"/>
            <a:ext cx="1417216" cy="3953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ACL Table</a:t>
            </a:r>
          </a:p>
        </p:txBody>
      </p:sp>
      <p:sp>
        <p:nvSpPr>
          <p:cNvPr id="135" name="Rectangle 134"/>
          <p:cNvSpPr/>
          <p:nvPr/>
        </p:nvSpPr>
        <p:spPr>
          <a:xfrm rot="16200000">
            <a:off x="4266070" y="3714841"/>
            <a:ext cx="1411214" cy="39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 Table</a:t>
            </a:r>
          </a:p>
        </p:txBody>
      </p:sp>
      <p:sp>
        <p:nvSpPr>
          <p:cNvPr id="140" name="Rectangle 139"/>
          <p:cNvSpPr/>
          <p:nvPr/>
        </p:nvSpPr>
        <p:spPr>
          <a:xfrm rot="16200000">
            <a:off x="3321251" y="3376657"/>
            <a:ext cx="760973" cy="3953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MyEncap</a:t>
            </a:r>
            <a:endParaRPr lang="en-US" sz="1050" dirty="0"/>
          </a:p>
        </p:txBody>
      </p:sp>
      <p:sp>
        <p:nvSpPr>
          <p:cNvPr id="71" name="Rectangle 70"/>
          <p:cNvSpPr/>
          <p:nvPr/>
        </p:nvSpPr>
        <p:spPr>
          <a:xfrm>
            <a:off x="2070402" y="1346622"/>
            <a:ext cx="700211" cy="63089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838020" y="1175777"/>
            <a:ext cx="718991" cy="58561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596767" y="1812440"/>
            <a:ext cx="1298228" cy="3301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</a:t>
            </a:r>
          </a:p>
        </p:txBody>
      </p:sp>
      <p:cxnSp>
        <p:nvCxnSpPr>
          <p:cNvPr id="81" name="Straight Arrow Connector 80"/>
          <p:cNvCxnSpPr>
            <a:stCxn id="71" idx="3"/>
            <a:endCxn id="72" idx="1"/>
          </p:cNvCxnSpPr>
          <p:nvPr/>
        </p:nvCxnSpPr>
        <p:spPr>
          <a:xfrm flipV="1">
            <a:off x="2770613" y="1468584"/>
            <a:ext cx="2067407" cy="1934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2" idx="3"/>
            <a:endCxn id="89" idx="1"/>
          </p:cNvCxnSpPr>
          <p:nvPr/>
        </p:nvCxnSpPr>
        <p:spPr>
          <a:xfrm>
            <a:off x="5557011" y="1468584"/>
            <a:ext cx="732691" cy="323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289702" y="1270912"/>
            <a:ext cx="886147" cy="10421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ACL</a:t>
            </a:r>
          </a:p>
        </p:txBody>
      </p:sp>
      <p:cxnSp>
        <p:nvCxnSpPr>
          <p:cNvPr id="94" name="Straight Arrow Connector 93"/>
          <p:cNvCxnSpPr>
            <a:stCxn id="73" idx="3"/>
            <a:endCxn id="89" idx="1"/>
          </p:cNvCxnSpPr>
          <p:nvPr/>
        </p:nvCxnSpPr>
        <p:spPr>
          <a:xfrm flipV="1">
            <a:off x="5894994" y="1791999"/>
            <a:ext cx="394707" cy="185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1" idx="3"/>
            <a:endCxn id="73" idx="1"/>
          </p:cNvCxnSpPr>
          <p:nvPr/>
        </p:nvCxnSpPr>
        <p:spPr>
          <a:xfrm>
            <a:off x="2770613" y="1662071"/>
            <a:ext cx="1826154" cy="315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01" idx="3"/>
            <a:endCxn id="72" idx="1"/>
          </p:cNvCxnSpPr>
          <p:nvPr/>
        </p:nvCxnSpPr>
        <p:spPr>
          <a:xfrm flipV="1">
            <a:off x="4231862" y="1468584"/>
            <a:ext cx="606158" cy="204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01" idx="3"/>
            <a:endCxn id="73" idx="1"/>
          </p:cNvCxnSpPr>
          <p:nvPr/>
        </p:nvCxnSpPr>
        <p:spPr>
          <a:xfrm>
            <a:off x="4231862" y="1673547"/>
            <a:ext cx="364905" cy="303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1" idx="3"/>
            <a:endCxn id="101" idx="1"/>
          </p:cNvCxnSpPr>
          <p:nvPr/>
        </p:nvCxnSpPr>
        <p:spPr>
          <a:xfrm>
            <a:off x="2770613" y="1662071"/>
            <a:ext cx="565254" cy="114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352800" y="1468583"/>
            <a:ext cx="862801" cy="4049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MyEncap</a:t>
            </a:r>
            <a:endParaRPr lang="en-US" sz="1200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1371600" y="1653317"/>
            <a:ext cx="6988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175847" y="1791998"/>
            <a:ext cx="651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2775713" y="3161719"/>
            <a:ext cx="300082" cy="1457302"/>
            <a:chOff x="2501674" y="3258013"/>
            <a:chExt cx="400110" cy="1712316"/>
          </a:xfrm>
        </p:grpSpPr>
        <p:sp>
          <p:nvSpPr>
            <p:cNvPr id="110" name="Trapezoid 109"/>
            <p:cNvSpPr/>
            <p:nvPr/>
          </p:nvSpPr>
          <p:spPr>
            <a:xfrm rot="5400000" flipH="1">
              <a:off x="184934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1" name="TextBox 110"/>
            <p:cNvSpPr txBox="1"/>
            <p:nvPr/>
          </p:nvSpPr>
          <p:spPr>
            <a:xfrm rot="16200000">
              <a:off x="1864281" y="3907759"/>
              <a:ext cx="1674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L2 Action Macro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922695" y="3192523"/>
            <a:ext cx="300082" cy="1466944"/>
            <a:chOff x="2487981" y="3258013"/>
            <a:chExt cx="400110" cy="1712316"/>
          </a:xfrm>
        </p:grpSpPr>
        <p:sp>
          <p:nvSpPr>
            <p:cNvPr id="113" name="Trapezoid 112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1861706" y="3902421"/>
              <a:ext cx="1652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v4 Action Macro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314072" y="3166663"/>
            <a:ext cx="461665" cy="1465607"/>
            <a:chOff x="2385548" y="3258013"/>
            <a:chExt cx="615554" cy="1712316"/>
          </a:xfrm>
        </p:grpSpPr>
        <p:sp>
          <p:nvSpPr>
            <p:cNvPr id="119" name="Trapezoid 118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0" name="TextBox 119"/>
            <p:cNvSpPr txBox="1"/>
            <p:nvPr/>
          </p:nvSpPr>
          <p:spPr>
            <a:xfrm rot="16200000">
              <a:off x="1881572" y="3785240"/>
              <a:ext cx="1623506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ACL Action Macro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21388" y="3200400"/>
            <a:ext cx="300082" cy="741414"/>
            <a:chOff x="2487980" y="3258013"/>
            <a:chExt cx="400110" cy="1712316"/>
          </a:xfrm>
        </p:grpSpPr>
        <p:sp>
          <p:nvSpPr>
            <p:cNvPr id="138" name="Trapezoid 137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1" name="TextBox 140"/>
            <p:cNvSpPr txBox="1"/>
            <p:nvPr/>
          </p:nvSpPr>
          <p:spPr>
            <a:xfrm rot="16200000">
              <a:off x="1919462" y="3902423"/>
              <a:ext cx="1537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</a:t>
              </a: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3335867" y="1471084"/>
            <a:ext cx="895995" cy="404926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MyEncap</a:t>
            </a:r>
            <a:endParaRPr lang="en-US" sz="1200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5205118" y="3177629"/>
            <a:ext cx="300082" cy="1440515"/>
            <a:chOff x="2994304" y="2493346"/>
            <a:chExt cx="400110" cy="1761242"/>
          </a:xfrm>
        </p:grpSpPr>
        <p:sp>
          <p:nvSpPr>
            <p:cNvPr id="116" name="Trapezoid 115"/>
            <p:cNvSpPr/>
            <p:nvPr/>
          </p:nvSpPr>
          <p:spPr>
            <a:xfrm rot="5400000" flipH="1">
              <a:off x="2331794" y="3231794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7" name="TextBox 116"/>
            <p:cNvSpPr txBox="1"/>
            <p:nvPr/>
          </p:nvSpPr>
          <p:spPr>
            <a:xfrm rot="16200000">
              <a:off x="2328824" y="3158826"/>
              <a:ext cx="17310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v6 Action Macro</a:t>
              </a:r>
            </a:p>
          </p:txBody>
        </p:sp>
      </p:grpSp>
      <p:sp>
        <p:nvSpPr>
          <p:cNvPr id="153" name="Rectangle 152"/>
          <p:cNvSpPr/>
          <p:nvPr/>
        </p:nvSpPr>
        <p:spPr>
          <a:xfrm rot="16200000">
            <a:off x="3349423" y="4109457"/>
            <a:ext cx="704625" cy="3953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3921388" y="3949972"/>
            <a:ext cx="300082" cy="720580"/>
            <a:chOff x="2487981" y="3258013"/>
            <a:chExt cx="400110" cy="1712316"/>
          </a:xfrm>
        </p:grpSpPr>
        <p:sp>
          <p:nvSpPr>
            <p:cNvPr id="155" name="Trapezoid 154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6" name="TextBox 155"/>
            <p:cNvSpPr txBox="1"/>
            <p:nvPr/>
          </p:nvSpPr>
          <p:spPr>
            <a:xfrm rot="16200000">
              <a:off x="1897242" y="3902422"/>
              <a:ext cx="1581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</a:t>
              </a:r>
            </a:p>
          </p:txBody>
        </p:sp>
      </p:grpSp>
      <p:sp>
        <p:nvSpPr>
          <p:cNvPr id="137" name="Rectangle 136"/>
          <p:cNvSpPr/>
          <p:nvPr/>
        </p:nvSpPr>
        <p:spPr>
          <a:xfrm rot="16200000">
            <a:off x="4614701" y="3349371"/>
            <a:ext cx="704625" cy="3953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5192915" y="3199711"/>
            <a:ext cx="300082" cy="720580"/>
            <a:chOff x="2487981" y="3258013"/>
            <a:chExt cx="400110" cy="1712316"/>
          </a:xfrm>
        </p:grpSpPr>
        <p:sp>
          <p:nvSpPr>
            <p:cNvPr id="144" name="Trapezoid 143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5" name="TextBox 144"/>
            <p:cNvSpPr txBox="1"/>
            <p:nvPr/>
          </p:nvSpPr>
          <p:spPr>
            <a:xfrm rot="16200000">
              <a:off x="1897242" y="3902422"/>
              <a:ext cx="1581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</a:t>
              </a:r>
            </a:p>
          </p:txBody>
        </p:sp>
      </p:grpSp>
      <p:sp>
        <p:nvSpPr>
          <p:cNvPr id="122" name="Rectangle 121"/>
          <p:cNvSpPr/>
          <p:nvPr/>
        </p:nvSpPr>
        <p:spPr>
          <a:xfrm rot="16200000">
            <a:off x="4604874" y="4061250"/>
            <a:ext cx="719133" cy="39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</a:t>
            </a:r>
          </a:p>
        </p:txBody>
      </p:sp>
      <p:sp>
        <p:nvSpPr>
          <p:cNvPr id="130" name="Trapezoid 129"/>
          <p:cNvSpPr/>
          <p:nvPr/>
        </p:nvSpPr>
        <p:spPr>
          <a:xfrm rot="5400000" flipH="1">
            <a:off x="4995742" y="4140856"/>
            <a:ext cx="704625" cy="249953"/>
          </a:xfrm>
          <a:prstGeom prst="trapezoid">
            <a:avLst>
              <a:gd name="adj" fmla="val 3080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5011762" y="4134858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Action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4829112" y="1812440"/>
            <a:ext cx="740415" cy="3301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</a:t>
            </a:r>
          </a:p>
        </p:txBody>
      </p:sp>
      <p:cxnSp>
        <p:nvCxnSpPr>
          <p:cNvPr id="132" name="Straight Arrow Connector 131"/>
          <p:cNvCxnSpPr>
            <a:stCxn id="131" idx="3"/>
            <a:endCxn id="89" idx="1"/>
          </p:cNvCxnSpPr>
          <p:nvPr/>
        </p:nvCxnSpPr>
        <p:spPr>
          <a:xfrm flipV="1">
            <a:off x="5569527" y="1791999"/>
            <a:ext cx="720174" cy="185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01" idx="3"/>
            <a:endCxn id="131" idx="1"/>
          </p:cNvCxnSpPr>
          <p:nvPr/>
        </p:nvCxnSpPr>
        <p:spPr>
          <a:xfrm>
            <a:off x="4231862" y="1673547"/>
            <a:ext cx="597250" cy="303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133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337E-8 -3.05697E-6 L 0.00521 0.3700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85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063 0.0926 L 1.11111E-6 -3.33333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-463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59 0.09264 L -1.47493E-7 -3.1774E-6 " pathEditMode="relative" ptsTypes="AA">
                                      <p:cBhvr>
                                        <p:cTn id="8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5" grpId="0" animBg="1"/>
      <p:bldP spid="140" grpId="0" animBg="1"/>
      <p:bldP spid="73" grpId="0" animBg="1"/>
      <p:bldP spid="100" grpId="0" animBg="1"/>
      <p:bldP spid="101" grpId="0" animBg="1"/>
      <p:bldP spid="101" grpId="1" animBg="1"/>
      <p:bldP spid="101" grpId="2" animBg="1"/>
      <p:bldP spid="153" grpId="0" animBg="1"/>
      <p:bldP spid="137" grpId="0" animBg="1"/>
      <p:bldP spid="137" grpId="1" animBg="1"/>
      <p:bldP spid="122" grpId="0" animBg="1"/>
      <p:bldP spid="130" grpId="0" animBg="1"/>
      <p:bldP spid="124" grpId="0"/>
      <p:bldP spid="13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API. Entry Get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/>
              <a:t>enum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P4_PD_MYPROG_ACTION_A1,</a:t>
            </a:r>
          </a:p>
          <a:p>
            <a:pPr marL="0" indent="0">
              <a:buNone/>
            </a:pPr>
            <a:r>
              <a:rPr lang="en-US" dirty="0"/>
              <a:t>   P4_PD_MYPROG_ACTION_A2,</a:t>
            </a:r>
          </a:p>
          <a:p>
            <a:pPr marL="0" indent="0">
              <a:buNone/>
            </a:pPr>
            <a:r>
              <a:rPr lang="en-US" dirty="0"/>
              <a:t>   P4_PD_MYPROG_ACTION_A3,</a:t>
            </a:r>
          </a:p>
          <a:p>
            <a:pPr marL="0" indent="0">
              <a:buNone/>
            </a:pPr>
            <a:r>
              <a:rPr lang="en-US" dirty="0"/>
              <a:t>   …</a:t>
            </a:r>
          </a:p>
          <a:p>
            <a:pPr marL="0" indent="0">
              <a:buNone/>
            </a:pPr>
            <a:r>
              <a:rPr lang="en-US" dirty="0"/>
              <a:t>   P4_PD_MYPROG_ACTION_COUNT;</a:t>
            </a:r>
          </a:p>
          <a:p>
            <a:pPr marL="0" indent="0">
              <a:buNone/>
            </a:pPr>
            <a:r>
              <a:rPr lang="en-US" dirty="0"/>
              <a:t>} p4_pd_</a:t>
            </a:r>
            <a:r>
              <a:rPr lang="en-US" b="1" dirty="0"/>
              <a:t>myprog</a:t>
            </a:r>
            <a:r>
              <a:rPr lang="en-US" dirty="0"/>
              <a:t>_actions_t;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smtClean="0"/>
              <a:t>union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p4_pd_myprog_a1_action_spec_t a1;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p4_pd_myprog_a2_action_spec_t a2;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. . .</a:t>
            </a:r>
          </a:p>
          <a:p>
            <a:pPr marL="0" indent="0">
              <a:buNone/>
            </a:pPr>
            <a:r>
              <a:rPr lang="en-US" dirty="0" smtClean="0"/>
              <a:t>} p4_pd_</a:t>
            </a:r>
            <a:r>
              <a:rPr lang="en-US" b="1" dirty="0" smtClean="0"/>
              <a:t>myprog</a:t>
            </a:r>
            <a:r>
              <a:rPr lang="en-US" dirty="0" smtClean="0"/>
              <a:t>_action_spec_t;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_entry_get(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p4_pd_entry_handle_t                  </a:t>
            </a:r>
            <a:r>
              <a:rPr lang="en-US" dirty="0" err="1" smtClean="0"/>
              <a:t>entry_hdl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_match_spec_t         *</a:t>
            </a:r>
            <a:r>
              <a:rPr lang="en-US" dirty="0" err="1" smtClean="0"/>
              <a:t>match_spec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</a:t>
            </a:r>
            <a:r>
              <a:rPr lang="en-US" b="1" dirty="0" smtClean="0"/>
              <a:t>myprog</a:t>
            </a:r>
            <a:r>
              <a:rPr lang="en-US" dirty="0" smtClean="0"/>
              <a:t>_actions_t               *action,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</a:t>
            </a:r>
            <a:r>
              <a:rPr lang="en-US" b="1" dirty="0" smtClean="0"/>
              <a:t>myprog</a:t>
            </a:r>
            <a:r>
              <a:rPr lang="en-US" dirty="0" smtClean="0"/>
              <a:t>_action_spec_t           *</a:t>
            </a:r>
            <a:r>
              <a:rPr lang="en-US" dirty="0" err="1" smtClean="0"/>
              <a:t>action_spec_t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API. Default Action APIs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_set_default_action_</a:t>
            </a:r>
            <a:r>
              <a:rPr lang="en-US" b="1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p4_pd_target_t              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p4_pd_session_t                       </a:t>
            </a:r>
            <a:r>
              <a:rPr lang="en-US" dirty="0" err="1" smtClean="0"/>
              <a:t>session_handle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_action_spec_t  *</a:t>
            </a:r>
            <a:r>
              <a:rPr lang="en-US" dirty="0" err="1" smtClean="0"/>
              <a:t>action_spec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_set_default_action_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_action_spec_t  </a:t>
            </a:r>
            <a:r>
              <a:rPr lang="en-US" dirty="0"/>
              <a:t>*</a:t>
            </a:r>
            <a:r>
              <a:rPr lang="en-US" dirty="0" err="1" smtClean="0"/>
              <a:t>action_spec</a:t>
            </a:r>
            <a:r>
              <a:rPr lang="en-US" dirty="0" smtClean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_set_default_action_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_action_spec_t  </a:t>
            </a:r>
            <a:r>
              <a:rPr lang="en-US" dirty="0"/>
              <a:t>*</a:t>
            </a:r>
            <a:r>
              <a:rPr lang="en-US" dirty="0" err="1" smtClean="0"/>
              <a:t>action_spec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_clear_default_action(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 smtClean="0"/>
              <a:t>session_handle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8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Individual Counter Operations</a:t>
            </a:r>
          </a:p>
          <a:p>
            <a:pPr lvl="1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(Counter Index or Entry ID) </a:t>
            </a:r>
            <a:r>
              <a:rPr lang="en-US" dirty="0" smtClean="0">
                <a:sym typeface="Wingdings"/>
              </a:rPr>
              <a:t> Value</a:t>
            </a:r>
          </a:p>
          <a:p>
            <a:pPr lvl="1"/>
            <a:r>
              <a:rPr lang="en-US" dirty="0" smtClean="0">
                <a:sym typeface="Wingdings"/>
              </a:rPr>
              <a:t>Clear</a:t>
            </a:r>
          </a:p>
          <a:p>
            <a:pPr lvl="2"/>
            <a:r>
              <a:rPr lang="en-US" dirty="0" smtClean="0">
                <a:sym typeface="Wingdings"/>
              </a:rPr>
              <a:t>(Counter Index or Entry ID) </a:t>
            </a:r>
          </a:p>
          <a:p>
            <a:pPr lvl="1"/>
            <a:r>
              <a:rPr lang="en-US" dirty="0" smtClean="0">
                <a:sym typeface="Wingdings"/>
              </a:rPr>
              <a:t>Set (optional)</a:t>
            </a:r>
          </a:p>
          <a:p>
            <a:pPr lvl="2"/>
            <a:r>
              <a:rPr lang="en-US" dirty="0" smtClean="0">
                <a:sym typeface="Wingdings"/>
              </a:rPr>
              <a:t>(Counter Index or Entry ID, Value) </a:t>
            </a:r>
          </a:p>
          <a:p>
            <a:r>
              <a:rPr lang="en-US" dirty="0" smtClean="0">
                <a:sym typeface="Wingdings"/>
              </a:rPr>
              <a:t>Counter Array Operations</a:t>
            </a:r>
          </a:p>
          <a:p>
            <a:pPr lvl="1"/>
            <a:r>
              <a:rPr lang="en-US" dirty="0" smtClean="0">
                <a:sym typeface="Wingdings"/>
              </a:rPr>
              <a:t>Width Get</a:t>
            </a:r>
          </a:p>
          <a:p>
            <a:pPr lvl="1"/>
            <a:r>
              <a:rPr lang="en-US" dirty="0" smtClean="0">
                <a:sym typeface="Wingdings"/>
              </a:rPr>
              <a:t>Array size Get</a:t>
            </a:r>
          </a:p>
          <a:p>
            <a:pPr lvl="1"/>
            <a:r>
              <a:rPr lang="en-US" dirty="0" smtClean="0">
                <a:sym typeface="Wingdings"/>
              </a:rPr>
              <a:t>Get All</a:t>
            </a:r>
          </a:p>
          <a:p>
            <a:pPr lvl="1"/>
            <a:r>
              <a:rPr lang="en-US" dirty="0" smtClean="0">
                <a:sym typeface="Wingdings"/>
              </a:rPr>
              <a:t>Clear All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counter c1 {</a:t>
            </a:r>
          </a:p>
          <a:p>
            <a:pPr marL="0" indent="0">
              <a:buNone/>
            </a:pPr>
            <a:r>
              <a:rPr lang="en-US" dirty="0" smtClean="0"/>
              <a:t>    type:  </a:t>
            </a:r>
            <a:r>
              <a:rPr lang="en-US" dirty="0" err="1" smtClean="0"/>
              <a:t>packets_and_bytes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direct:  t1;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counter c2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type:           bytes;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instance_count</a:t>
            </a:r>
            <a:r>
              <a:rPr lang="en-US" dirty="0" smtClean="0"/>
              <a:t>: 1000;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c1</a:t>
            </a:r>
            <a:r>
              <a:rPr lang="en-US" dirty="0" smtClean="0"/>
              <a:t>_get(</a:t>
            </a:r>
            <a:br>
              <a:rPr lang="en-US" dirty="0" smtClean="0"/>
            </a:br>
            <a:r>
              <a:rPr lang="en-US" dirty="0" smtClean="0"/>
              <a:t>    p4_pd_target_t              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p4_pd_session_t                       </a:t>
            </a:r>
            <a:r>
              <a:rPr lang="en-US" dirty="0" err="1" smtClean="0"/>
              <a:t>session_handle</a:t>
            </a:r>
            <a:r>
              <a:rPr lang="en-US" dirty="0" smtClean="0"/>
              <a:t>,  </a:t>
            </a:r>
          </a:p>
          <a:p>
            <a:pPr marL="0" indent="0">
              <a:buNone/>
            </a:pPr>
            <a:r>
              <a:rPr lang="en-US" dirty="0" smtClean="0"/>
              <a:t>    p4_pd_entry_handle_t                  </a:t>
            </a:r>
            <a:r>
              <a:rPr lang="en-US" dirty="0" err="1" smtClean="0"/>
              <a:t>entry_hdl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uint64_t                             *packets,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uint64_t                             *bytes);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c2</a:t>
            </a:r>
            <a:r>
              <a:rPr lang="en-US" dirty="0" smtClean="0"/>
              <a:t>_get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  </a:t>
            </a:r>
          </a:p>
          <a:p>
            <a:pPr marL="0" indent="0">
              <a:buNone/>
            </a:pPr>
            <a:r>
              <a:rPr lang="en-US" dirty="0"/>
              <a:t>    uint32_t                              </a:t>
            </a:r>
            <a:r>
              <a:rPr lang="en-US" dirty="0" err="1"/>
              <a:t>counter_idx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ru-RU" dirty="0" smtClean="0"/>
              <a:t>    </a:t>
            </a:r>
            <a:r>
              <a:rPr lang="en-US" dirty="0" smtClean="0"/>
              <a:t>uint64_t                             </a:t>
            </a:r>
            <a:r>
              <a:rPr lang="en-US" dirty="0"/>
              <a:t>*bytes);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9509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Individual Meter Operations</a:t>
            </a:r>
          </a:p>
          <a:p>
            <a:pPr lvl="1"/>
            <a:r>
              <a:rPr lang="en-US" dirty="0" smtClean="0"/>
              <a:t>Set</a:t>
            </a:r>
          </a:p>
          <a:p>
            <a:pPr lvl="2"/>
            <a:r>
              <a:rPr lang="en-US" dirty="0" smtClean="0"/>
              <a:t>(Meter Index or </a:t>
            </a:r>
            <a:r>
              <a:rPr lang="en-US" dirty="0" err="1" smtClean="0"/>
              <a:t>EntryID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 Committed Rate, Committed </a:t>
            </a:r>
            <a:r>
              <a:rPr lang="en-US" dirty="0" err="1" smtClean="0"/>
              <a:t>Birst</a:t>
            </a:r>
            <a:r>
              <a:rPr lang="en-US" dirty="0" smtClean="0"/>
              <a:t>, Peak Rate, Peak </a:t>
            </a:r>
            <a:r>
              <a:rPr lang="en-US" dirty="0" err="1" smtClean="0"/>
              <a:t>Birst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Is that the only option?</a:t>
            </a:r>
          </a:p>
          <a:p>
            <a:pPr lvl="2"/>
            <a:r>
              <a:rPr lang="en-US" dirty="0" smtClean="0"/>
              <a:t>What about different meter types (color-blind/color-aware, single rate?)</a:t>
            </a:r>
          </a:p>
          <a:p>
            <a:pPr lvl="3"/>
            <a:r>
              <a:rPr lang="en-US" dirty="0" smtClean="0"/>
              <a:t>Are all meters in the array of the same type?</a:t>
            </a:r>
          </a:p>
          <a:p>
            <a:pPr lvl="2"/>
            <a:r>
              <a:rPr lang="en-US" dirty="0" smtClean="0"/>
              <a:t>Who standardizes the units (bits, bytes, </a:t>
            </a:r>
            <a:r>
              <a:rPr lang="en-US" dirty="0" err="1" smtClean="0"/>
              <a:t>kbits</a:t>
            </a:r>
            <a:r>
              <a:rPr lang="en-US" dirty="0" smtClean="0"/>
              <a:t>, Mbytes, etc.)?</a:t>
            </a:r>
          </a:p>
          <a:p>
            <a:pPr lvl="2"/>
            <a:r>
              <a:rPr lang="en-US" dirty="0" smtClean="0"/>
              <a:t>Who standardizes the colors?</a:t>
            </a:r>
          </a:p>
          <a:p>
            <a:pPr lvl="1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(Meter Index or Entry ID) </a:t>
            </a:r>
            <a:r>
              <a:rPr lang="en-US" dirty="0" smtClean="0">
                <a:sym typeface="Wingdings"/>
              </a:rPr>
              <a:t> (Settings)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Set</a:t>
            </a:r>
          </a:p>
          <a:p>
            <a:pPr lvl="2"/>
            <a:r>
              <a:rPr lang="en-US" dirty="0" smtClean="0"/>
              <a:t>(Register Index or Entry ID, value) </a:t>
            </a:r>
            <a:r>
              <a:rPr lang="en-US" dirty="0" smtClean="0">
                <a:sym typeface="Wingdings"/>
              </a:rPr>
              <a:t></a:t>
            </a:r>
          </a:p>
          <a:p>
            <a:pPr lvl="1"/>
            <a:r>
              <a:rPr lang="en-US" dirty="0" smtClean="0">
                <a:sym typeface="Wingdings"/>
              </a:rPr>
              <a:t>Get</a:t>
            </a:r>
          </a:p>
          <a:p>
            <a:pPr lvl="2"/>
            <a:r>
              <a:rPr lang="en-US" dirty="0" smtClean="0">
                <a:sym typeface="Wingdings"/>
              </a:rPr>
              <a:t>(Register Index or Entry ID)  value</a:t>
            </a:r>
          </a:p>
          <a:p>
            <a:r>
              <a:rPr lang="en-US" dirty="0" smtClean="0">
                <a:sym typeface="Wingdings"/>
              </a:rPr>
              <a:t>C type for the value depends on register definition</a:t>
            </a:r>
          </a:p>
          <a:p>
            <a:r>
              <a:rPr lang="en-US" dirty="0" smtClean="0">
                <a:sym typeface="Wingdings"/>
              </a:rPr>
              <a:t>Optional Operations</a:t>
            </a:r>
          </a:p>
          <a:p>
            <a:pPr lvl="1"/>
            <a:r>
              <a:rPr lang="en-US" dirty="0" smtClean="0">
                <a:sym typeface="Wingdings"/>
              </a:rPr>
              <a:t>Width Get</a:t>
            </a:r>
          </a:p>
          <a:p>
            <a:pPr lvl="1"/>
            <a:r>
              <a:rPr lang="en-US" dirty="0" smtClean="0">
                <a:sym typeface="Wingdings"/>
              </a:rPr>
              <a:t>Get All</a:t>
            </a:r>
          </a:p>
          <a:p>
            <a:pPr lvl="1"/>
            <a:r>
              <a:rPr lang="en-US" dirty="0" smtClean="0">
                <a:sym typeface="Wingdings"/>
              </a:rPr>
              <a:t>Set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7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Discussion: Program-Dependent API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Easy to understand and use</a:t>
            </a:r>
          </a:p>
          <a:p>
            <a:pPr lvl="1"/>
            <a:r>
              <a:rPr lang="en-US" dirty="0" smtClean="0"/>
              <a:t>Some type checking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N*3 + m functions per table</a:t>
            </a:r>
          </a:p>
          <a:p>
            <a:pPr lvl="1"/>
            <a:r>
              <a:rPr lang="en-US" dirty="0" smtClean="0"/>
              <a:t>Very inconvenient for CLI implementation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605" y="127400"/>
            <a:ext cx="7619949" cy="479822"/>
          </a:xfrm>
        </p:spPr>
        <p:txBody>
          <a:bodyPr/>
          <a:lstStyle/>
          <a:p>
            <a:r>
              <a:rPr lang="en-US" dirty="0" smtClean="0"/>
              <a:t>Program-Dependent API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764327" y="788532"/>
            <a:ext cx="2074333" cy="440531"/>
          </a:xfrm>
        </p:spPr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019799" y="754293"/>
            <a:ext cx="2558052" cy="440531"/>
          </a:xfrm>
        </p:spPr>
        <p:txBody>
          <a:bodyPr/>
          <a:lstStyle/>
          <a:p>
            <a:r>
              <a:rPr lang="en-US" dirty="0" smtClean="0"/>
              <a:t>pd_myprog_style1.h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3764328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6019799" y="1257300"/>
            <a:ext cx="2857501" cy="36004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P4_PD_MYPROG_ACTION__</a:t>
            </a:r>
            <a:r>
              <a:rPr lang="en-US" b="1" dirty="0">
                <a:solidFill>
                  <a:srgbClr val="0000FF"/>
                </a:solidFill>
              </a:rPr>
              <a:t>A1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P4_PD_MYPROG_ACTION__</a:t>
            </a:r>
            <a:r>
              <a:rPr lang="en-US" b="1" dirty="0">
                <a:solidFill>
                  <a:srgbClr val="0000FF"/>
                </a:solidFill>
              </a:rPr>
              <a:t>A2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. . . </a:t>
            </a:r>
          </a:p>
          <a:p>
            <a:pPr marL="0" indent="0">
              <a:buNone/>
            </a:pPr>
            <a:r>
              <a:rPr lang="en-US" dirty="0"/>
              <a:t>    P4_PD_MYPROG_ACTION__MAX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 smtClean="0"/>
              <a:t>p4_pd_myprog_actionid_t;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enum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P4_PD_MYPROG_TABLE__</a:t>
            </a:r>
            <a:r>
              <a:rPr lang="en-US" b="1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. . 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P4_PD_MYPROG_TABLE__MAX</a:t>
            </a:r>
          </a:p>
          <a:p>
            <a:pPr marL="0" indent="0">
              <a:buNone/>
            </a:pPr>
            <a:r>
              <a:rPr lang="en-US" dirty="0" smtClean="0"/>
              <a:t>} p4_pd_myprog_table_id_t;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enum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</a:t>
            </a:r>
            <a:r>
              <a:rPr lang="en-US" b="1" dirty="0" smtClean="0">
                <a:solidFill>
                  <a:srgbClr val="0000FF"/>
                </a:solidFill>
              </a:rPr>
              <a:t>META_F1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</a:t>
            </a:r>
            <a:r>
              <a:rPr lang="en-US" b="1" dirty="0" smtClean="0">
                <a:solidFill>
                  <a:srgbClr val="0000FF"/>
                </a:solidFill>
              </a:rPr>
              <a:t>META_F2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P4_PD_MYPROG_FIELD__META_F2__MASK,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P4_PD_MYPROG_FIELD__H1__VALID,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P4_PD_MYPROG_FIELD__P11,</a:t>
            </a:r>
          </a:p>
          <a:p>
            <a:pPr marL="0" indent="0">
              <a:buNone/>
            </a:pPr>
            <a:r>
              <a:rPr lang="en-US" dirty="0" smtClean="0"/>
              <a:t>    P4_PD_MYPROG_FIELD__P12,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P4_PD_MYPROG_FIELD__P22,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P4_PD_MYPROG_FIELD__P23,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. . 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P4_MD_MYPROG_FIELD__MAX</a:t>
            </a:r>
          </a:p>
          <a:p>
            <a:pPr marL="0" indent="0">
              <a:buNone/>
            </a:pPr>
            <a:r>
              <a:rPr lang="en-US" dirty="0" smtClean="0"/>
              <a:t>} p4_pd_myprog_field_id_t;   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2605" y="1194247"/>
            <a:ext cx="3429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Uniform structure and small number of P4 objects allow APIs to be generated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0178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605" y="127400"/>
            <a:ext cx="7619949" cy="479822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API: </a:t>
            </a:r>
            <a:r>
              <a:rPr lang="en-US" dirty="0" smtClean="0"/>
              <a:t>Program-</a:t>
            </a:r>
            <a:r>
              <a:rPr lang="en-US" dirty="0" smtClean="0">
                <a:solidFill>
                  <a:srgbClr val="FF0000"/>
                </a:solidFill>
              </a:rPr>
              <a:t>Independent</a:t>
            </a:r>
            <a:r>
              <a:rPr lang="en-US" dirty="0" smtClean="0"/>
              <a:t> </a:t>
            </a:r>
            <a:r>
              <a:rPr lang="en-US" dirty="0"/>
              <a:t>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145705" y="793709"/>
            <a:ext cx="3212947" cy="440531"/>
          </a:xfrm>
        </p:spPr>
        <p:txBody>
          <a:bodyPr/>
          <a:lstStyle/>
          <a:p>
            <a:r>
              <a:rPr lang="en-US" dirty="0" smtClean="0"/>
              <a:t>pi_myprog_style2.h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const</a:t>
            </a:r>
            <a:r>
              <a:rPr lang="en-US" dirty="0" smtClean="0"/>
              <a:t> char *p4_pi_action2str(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p4_pi_target_t     </a:t>
            </a:r>
            <a:r>
              <a:rPr lang="en-US" dirty="0" err="1" smtClean="0"/>
              <a:t>program_indicator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p4_pi_action_t     </a:t>
            </a:r>
            <a:r>
              <a:rPr lang="en-US" dirty="0" err="1" smtClean="0"/>
              <a:t>action_id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p4_pi_action_t p4_pi_str2action(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p4_pi_target_t     </a:t>
            </a:r>
            <a:r>
              <a:rPr lang="en-US" dirty="0" err="1" smtClean="0"/>
              <a:t>program_indicator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const</a:t>
            </a:r>
            <a:r>
              <a:rPr lang="en-US" dirty="0" smtClean="0"/>
              <a:t> char        *</a:t>
            </a:r>
            <a:r>
              <a:rPr lang="en-US" dirty="0" err="1" smtClean="0"/>
              <a:t>action_str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char *</a:t>
            </a:r>
            <a:r>
              <a:rPr lang="en-US" dirty="0" smtClean="0"/>
              <a:t>p4_pi_table2str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p4_pi_target_t     </a:t>
            </a:r>
            <a:r>
              <a:rPr lang="en-US" dirty="0" err="1"/>
              <a:t>program_indicator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p4_pi_table_t     </a:t>
            </a:r>
            <a:r>
              <a:rPr lang="en-US" dirty="0" err="1" smtClean="0"/>
              <a:t>table_id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p4_pi_table_t p4_pi_str2table(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p4_pi_target_t     </a:t>
            </a:r>
            <a:r>
              <a:rPr lang="en-US" dirty="0" err="1"/>
              <a:t>program_indicator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char        </a:t>
            </a:r>
            <a:r>
              <a:rPr lang="en-US" dirty="0" smtClean="0"/>
              <a:t>*</a:t>
            </a:r>
            <a:r>
              <a:rPr lang="en-US" dirty="0" err="1" smtClean="0"/>
              <a:t>table_str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smtClean="0"/>
              <a:t>p4_pi_field2str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p4_pi_target_t     </a:t>
            </a:r>
            <a:r>
              <a:rPr lang="en-US" dirty="0" err="1"/>
              <a:t>program_indicator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p4_pi_field_t      </a:t>
            </a:r>
            <a:r>
              <a:rPr lang="en-US" dirty="0" err="1" smtClean="0"/>
              <a:t>field_id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p4_pi_field_t p4_pi_str2field(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p4_pi_target_t     </a:t>
            </a:r>
            <a:r>
              <a:rPr lang="en-US" dirty="0" err="1"/>
              <a:t>program_indicator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char        </a:t>
            </a:r>
            <a:r>
              <a:rPr lang="en-US" dirty="0" smtClean="0"/>
              <a:t>*</a:t>
            </a:r>
            <a:r>
              <a:rPr lang="en-US" dirty="0" err="1" smtClean="0"/>
              <a:t>field_str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48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605" y="127400"/>
            <a:ext cx="7619949" cy="479822"/>
          </a:xfrm>
        </p:spPr>
        <p:txBody>
          <a:bodyPr/>
          <a:lstStyle/>
          <a:p>
            <a:r>
              <a:rPr lang="en-US" dirty="0" smtClean="0"/>
              <a:t>Example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145705" y="793709"/>
            <a:ext cx="3212947" cy="440531"/>
          </a:xfrm>
        </p:spPr>
        <p:txBody>
          <a:bodyPr/>
          <a:lstStyle/>
          <a:p>
            <a:r>
              <a:rPr lang="en-US" dirty="0" smtClean="0"/>
              <a:t>pi_myprog_style2.h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. . .</a:t>
            </a:r>
          </a:p>
          <a:p>
            <a:pPr marL="0" indent="0">
              <a:buNone/>
            </a:pPr>
            <a:r>
              <a:rPr lang="en-US" dirty="0" smtClean="0"/>
              <a:t>} p4_pi_entry_t;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p4_pi_status_t p4_pi_entry_init(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p4_pi_target_t  </a:t>
            </a:r>
            <a:r>
              <a:rPr lang="en-US" dirty="0" err="1" smtClean="0"/>
              <a:t>program_indicator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p4_pi_table_t   </a:t>
            </a:r>
            <a:r>
              <a:rPr lang="en-US" dirty="0" err="1" smtClean="0"/>
              <a:t>table_id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p4_pi_entry_t  *entry);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p4_pi_status_t </a:t>
            </a:r>
            <a:r>
              <a:rPr lang="en-US" dirty="0" smtClean="0"/>
              <a:t>p4_pi_entry_action_set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p4_pi_entry_t    *entry,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p4_pi_action_id_t  </a:t>
            </a:r>
            <a:r>
              <a:rPr lang="en-US" dirty="0" err="1" smtClean="0"/>
              <a:t>action_id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p4_pi_status_t p4_pi_entry_field_set(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p4_pi_entry_t    *entry,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p4_pi_field_id_t  </a:t>
            </a:r>
            <a:r>
              <a:rPr lang="en-US" dirty="0" err="1" smtClean="0"/>
              <a:t>field_id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const</a:t>
            </a:r>
            <a:r>
              <a:rPr lang="en-US" dirty="0"/>
              <a:t> </a:t>
            </a:r>
            <a:r>
              <a:rPr lang="en-US" dirty="0" smtClean="0"/>
              <a:t>void       *value);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p4_pi_status_t p4_pi_entry_add(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p4_pi_target_t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p4_pi_session_handle_t  </a:t>
            </a:r>
            <a:r>
              <a:rPr lang="en-US" dirty="0" err="1" smtClean="0"/>
              <a:t>session_hdl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const</a:t>
            </a:r>
            <a:r>
              <a:rPr lang="en-US" dirty="0" smtClean="0"/>
              <a:t> p4_pi_entry_t    *entry,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p4_pi_entry_id_t       *</a:t>
            </a:r>
            <a:r>
              <a:rPr lang="en-US" dirty="0" err="1" smtClean="0"/>
              <a:t>entry_id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Rounded Rectangular Callout 1"/>
          <p:cNvSpPr/>
          <p:nvPr/>
        </p:nvSpPr>
        <p:spPr>
          <a:xfrm>
            <a:off x="7239000" y="2190750"/>
            <a:ext cx="1524000" cy="1429431"/>
          </a:xfrm>
          <a:prstGeom prst="wedgeRoundRectCallout">
            <a:avLst>
              <a:gd name="adj1" fmla="val -156944"/>
              <a:gd name="adj2" fmla="val 6190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Another Option:</a:t>
            </a:r>
          </a:p>
          <a:p>
            <a:r>
              <a:rPr lang="en-US" sz="750" dirty="0" err="1"/>
              <a:t>struct</a:t>
            </a:r>
            <a:r>
              <a:rPr lang="en-US" sz="750" dirty="0"/>
              <a:t> p4_pi_value {</a:t>
            </a:r>
          </a:p>
          <a:p>
            <a:r>
              <a:rPr lang="en-US" sz="750" dirty="0"/>
              <a:t>    p4_pi_value_type_t type;</a:t>
            </a:r>
          </a:p>
          <a:p>
            <a:r>
              <a:rPr lang="en-US" sz="750" dirty="0"/>
              <a:t>    union {</a:t>
            </a:r>
          </a:p>
          <a:p>
            <a:r>
              <a:rPr lang="en-US" sz="750" dirty="0"/>
              <a:t>       uint8_t u8;</a:t>
            </a:r>
          </a:p>
          <a:p>
            <a:r>
              <a:rPr lang="en-US" sz="750" dirty="0"/>
              <a:t>       uint16_t u16;</a:t>
            </a:r>
          </a:p>
          <a:p>
            <a:r>
              <a:rPr lang="en-US" sz="750" dirty="0"/>
              <a:t>       uint32_t u32;</a:t>
            </a:r>
          </a:p>
          <a:p>
            <a:r>
              <a:rPr lang="en-US" sz="750" dirty="0"/>
              <a:t>       uint64_t u64;</a:t>
            </a:r>
          </a:p>
          <a:p>
            <a:r>
              <a:rPr lang="en-US" sz="750" dirty="0"/>
              <a:t>       . . . </a:t>
            </a:r>
          </a:p>
          <a:p>
            <a:r>
              <a:rPr lang="en-US" sz="750" dirty="0"/>
              <a:t>    }</a:t>
            </a:r>
          </a:p>
          <a:p>
            <a:r>
              <a:rPr lang="en-US" sz="750" dirty="0" smtClean="0"/>
              <a:t>}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66523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P4: Three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Protocol independence</a:t>
            </a:r>
          </a:p>
          <a:p>
            <a:pPr lvl="1"/>
            <a:r>
              <a:rPr lang="en-US" dirty="0" smtClean="0"/>
              <a:t>Define a packet parser</a:t>
            </a:r>
          </a:p>
          <a:p>
            <a:pPr lvl="1"/>
            <a:r>
              <a:rPr lang="en-US" dirty="0" smtClean="0"/>
              <a:t>Define a set of typed </a:t>
            </a:r>
            <a:r>
              <a:rPr lang="en-US" dirty="0" err="1" smtClean="0"/>
              <a:t>match+action</a:t>
            </a:r>
            <a:r>
              <a:rPr lang="en-US" dirty="0" smtClean="0"/>
              <a:t> tables</a:t>
            </a:r>
          </a:p>
          <a:p>
            <a:pPr marL="0" indent="0">
              <a:buNone/>
            </a:pPr>
            <a:r>
              <a:rPr lang="en-US" dirty="0" smtClean="0"/>
              <a:t>Target independence</a:t>
            </a:r>
            <a:endParaRPr lang="en-US" b="0" dirty="0"/>
          </a:p>
          <a:p>
            <a:pPr lvl="1" fontAlgn="base"/>
            <a:r>
              <a:rPr lang="en-US" dirty="0"/>
              <a:t>Program without knowledge of packet-processing device details</a:t>
            </a:r>
          </a:p>
          <a:p>
            <a:pPr lvl="1" fontAlgn="base"/>
            <a:r>
              <a:rPr lang="en-US" dirty="0" smtClean="0"/>
              <a:t>Let compilers </a:t>
            </a:r>
            <a:r>
              <a:rPr lang="en-US" dirty="0"/>
              <a:t>configure the target </a:t>
            </a:r>
            <a:r>
              <a:rPr lang="en-US" dirty="0" smtClean="0"/>
              <a:t>device</a:t>
            </a:r>
          </a:p>
          <a:p>
            <a:pPr marL="0" indent="0">
              <a:buNone/>
            </a:pPr>
            <a:r>
              <a:rPr lang="en-US" dirty="0" smtClean="0"/>
              <a:t>In-field Re-configurability</a:t>
            </a:r>
          </a:p>
          <a:p>
            <a:pPr lvl="1"/>
            <a:r>
              <a:rPr lang="en-US" dirty="0" smtClean="0"/>
              <a:t>Allow the users to change parsing </a:t>
            </a:r>
            <a:r>
              <a:rPr lang="en-US" dirty="0"/>
              <a:t>and </a:t>
            </a:r>
            <a:r>
              <a:rPr lang="en-US" dirty="0" smtClean="0"/>
              <a:t>processing program in the field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605" y="127400"/>
            <a:ext cx="7619949" cy="479822"/>
          </a:xfrm>
        </p:spPr>
        <p:txBody>
          <a:bodyPr/>
          <a:lstStyle/>
          <a:p>
            <a:r>
              <a:rPr lang="en-US" dirty="0" smtClean="0"/>
              <a:t>Example API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145705" y="793709"/>
            <a:ext cx="3212947" cy="440531"/>
          </a:xfrm>
        </p:spPr>
        <p:txBody>
          <a:bodyPr/>
          <a:lstStyle/>
          <a:p>
            <a:r>
              <a:rPr lang="en-US" dirty="0" smtClean="0"/>
              <a:t>pi_myprog_style2.h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p4_pi_status_t p4_pi_entry_add(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p4_pi_target_t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p4_pi_session_handle_t  </a:t>
            </a:r>
            <a:r>
              <a:rPr lang="en-US" dirty="0" err="1" smtClean="0"/>
              <a:t>session_hdl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const</a:t>
            </a:r>
            <a:r>
              <a:rPr lang="en-US" dirty="0" smtClean="0"/>
              <a:t> p4_pi_entry_t    *entry,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p4_pi_entry_id_t       *</a:t>
            </a:r>
            <a:r>
              <a:rPr lang="en-US" dirty="0" err="1" smtClean="0"/>
              <a:t>entry_id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p4_pi_status_t </a:t>
            </a:r>
            <a:r>
              <a:rPr lang="en-US" dirty="0" smtClean="0"/>
              <a:t>p4_pi_entry_modify(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p4_pi_target_t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p4_pi_session_handle_t  </a:t>
            </a:r>
            <a:r>
              <a:rPr lang="en-US" dirty="0" err="1"/>
              <a:t>session_hdl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p4_pi_entry_id_t        </a:t>
            </a:r>
            <a:r>
              <a:rPr lang="en-US" dirty="0" err="1" smtClean="0"/>
              <a:t>entry_id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p4_pi_entry_t    *</a:t>
            </a:r>
            <a:r>
              <a:rPr lang="en-US" dirty="0" smtClean="0"/>
              <a:t>entry);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p4_pi_status_t </a:t>
            </a:r>
            <a:r>
              <a:rPr lang="en-US" dirty="0" smtClean="0"/>
              <a:t>p4_pi_entry_delete(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p4_pi_target_t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p4_pi_session_handle_t  </a:t>
            </a:r>
            <a:r>
              <a:rPr lang="en-US" dirty="0" err="1"/>
              <a:t>session_hdl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p4_pi_entry_id_t        </a:t>
            </a:r>
            <a:r>
              <a:rPr lang="en-US" dirty="0" err="1" smtClean="0"/>
              <a:t>entry_id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p4_pi_status_t </a:t>
            </a:r>
            <a:r>
              <a:rPr lang="en-US" dirty="0" smtClean="0"/>
              <a:t>p4_pi_entry_get(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p4_pi_target_t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p4_pi_session_handle_t  </a:t>
            </a:r>
            <a:r>
              <a:rPr lang="en-US" dirty="0" err="1"/>
              <a:t>session_hdl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p4_pi_entry_id_t        </a:t>
            </a:r>
            <a:r>
              <a:rPr lang="en-US" dirty="0" err="1"/>
              <a:t>entry_id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p4_pi_entry_t          </a:t>
            </a:r>
            <a:r>
              <a:rPr lang="en-US" dirty="0"/>
              <a:t>*entry);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p4_pi_status_t p4_pi_entry_lookup(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p4_pi_target_t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p4_pi_session_handle_t  </a:t>
            </a:r>
            <a:r>
              <a:rPr lang="en-US" dirty="0" err="1"/>
              <a:t>session_hdl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p4_pi_entry_t    *entry,</a:t>
            </a:r>
          </a:p>
          <a:p>
            <a:pPr marL="0" indent="0">
              <a:buNone/>
            </a:pPr>
            <a:r>
              <a:rPr lang="en-US" dirty="0"/>
              <a:t>    p4_pi_entry_id_t       *</a:t>
            </a:r>
            <a:r>
              <a:rPr lang="en-US" dirty="0" err="1"/>
              <a:t>entry_id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81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APIs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Get a list of Tables defined for a target</a:t>
            </a:r>
          </a:p>
          <a:p>
            <a:r>
              <a:rPr lang="en-US" dirty="0" smtClean="0"/>
              <a:t>Get a list of Actions for a Table</a:t>
            </a:r>
          </a:p>
          <a:p>
            <a:r>
              <a:rPr lang="en-US" dirty="0" smtClean="0"/>
              <a:t>Get a list of applicable fields for a </a:t>
            </a:r>
            <a:r>
              <a:rPr lang="en-US" dirty="0" err="1" smtClean="0"/>
              <a:t>Table+Action</a:t>
            </a:r>
            <a:endParaRPr lang="en-US" dirty="0" smtClean="0"/>
          </a:p>
          <a:p>
            <a:pPr lvl="1"/>
            <a:r>
              <a:rPr lang="en-US" dirty="0" smtClean="0"/>
              <a:t>Clearly separated in match fields and action data fields</a:t>
            </a:r>
          </a:p>
          <a:p>
            <a:r>
              <a:rPr lang="en-US" dirty="0" smtClean="0"/>
              <a:t>Get Table Attributes (size, etc.)</a:t>
            </a:r>
          </a:p>
          <a:p>
            <a:r>
              <a:rPr lang="en-US" dirty="0" smtClean="0"/>
              <a:t>Get Field Attributes (size, type, etc.)</a:t>
            </a:r>
          </a:p>
          <a:p>
            <a:r>
              <a:rPr lang="en-US" dirty="0" smtClean="0"/>
              <a:t>. . 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Extremely flexible and doesn’t depend on a program</a:t>
            </a:r>
          </a:p>
          <a:p>
            <a:pPr lvl="1"/>
            <a:r>
              <a:rPr lang="en-US" dirty="0" smtClean="0"/>
              <a:t>Implementation can be fully data driven</a:t>
            </a:r>
          </a:p>
          <a:p>
            <a:pPr lvl="1"/>
            <a:r>
              <a:rPr lang="en-US" dirty="0" smtClean="0"/>
              <a:t>P4 Program replacement possible</a:t>
            </a:r>
          </a:p>
          <a:p>
            <a:pPr lvl="1"/>
            <a:r>
              <a:rPr lang="en-US" dirty="0" smtClean="0"/>
              <a:t>Potentially, new tables/actions/fields can be added on the fly for incremental compilation</a:t>
            </a:r>
          </a:p>
          <a:p>
            <a:pPr lvl="1"/>
            <a:r>
              <a:rPr lang="en-US" dirty="0" smtClean="0"/>
              <a:t>Very Easy CLI and other tool implementation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Almost no type checking</a:t>
            </a:r>
          </a:p>
          <a:p>
            <a:pPr lvl="1"/>
            <a:r>
              <a:rPr lang="en-US" dirty="0" smtClean="0"/>
              <a:t>More function calls required</a:t>
            </a:r>
          </a:p>
          <a:p>
            <a:pPr lvl="2"/>
            <a:r>
              <a:rPr lang="en-US" dirty="0" smtClean="0"/>
              <a:t>Separate calls to set each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3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niform structure and small number of P4 objects allow APIs to be generated automatically</a:t>
            </a:r>
          </a:p>
          <a:p>
            <a:pPr lvl="1"/>
            <a:r>
              <a:rPr lang="en-US" dirty="0" smtClean="0"/>
              <a:t>In some cases, not all information can be derived</a:t>
            </a:r>
          </a:p>
          <a:p>
            <a:pPr lvl="2"/>
            <a:r>
              <a:rPr lang="en-US" dirty="0" smtClean="0"/>
              <a:t>P4 v.1.1 typing will help with </a:t>
            </a:r>
            <a:r>
              <a:rPr lang="en-US" dirty="0" err="1" smtClean="0"/>
              <a:t>action_spec</a:t>
            </a:r>
            <a:endParaRPr lang="en-US" dirty="0" smtClean="0"/>
          </a:p>
          <a:p>
            <a:pPr lvl="1"/>
            <a:r>
              <a:rPr lang="en-US" dirty="0" smtClean="0"/>
              <a:t>P4 evolution need to include mechanisms to allow full, unambiguous API generation</a:t>
            </a:r>
          </a:p>
          <a:p>
            <a:r>
              <a:rPr lang="en-US" dirty="0" smtClean="0"/>
              <a:t>Many API styles are possible</a:t>
            </a:r>
          </a:p>
          <a:p>
            <a:pPr lvl="1"/>
            <a:r>
              <a:rPr lang="en-US" dirty="0" smtClean="0"/>
              <a:t>API generators should be implemented as separate </a:t>
            </a:r>
            <a:r>
              <a:rPr lang="en-US" dirty="0" err="1" smtClean="0"/>
              <a:t>backends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/p4lang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switch.p4: reference p4 program</a:t>
            </a:r>
          </a:p>
          <a:p>
            <a:r>
              <a:rPr lang="en-US" dirty="0" smtClean="0"/>
              <a:t>BMv2 (Behavioral Model v2): s/w switch runs p4</a:t>
            </a:r>
          </a:p>
          <a:p>
            <a:r>
              <a:rPr lang="en-US" dirty="0" smtClean="0"/>
              <a:t>BMv2 compiler</a:t>
            </a:r>
          </a:p>
          <a:p>
            <a:r>
              <a:rPr lang="en-US" dirty="0" smtClean="0"/>
              <a:t>supporting tools, scripts</a:t>
            </a:r>
          </a:p>
          <a:p>
            <a:endParaRPr lang="en-US" dirty="0"/>
          </a:p>
          <a:p>
            <a:r>
              <a:rPr lang="en-US" dirty="0" smtClean="0"/>
              <a:t>Project summaries: </a:t>
            </a:r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BMv2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dirty="0"/>
              <a:t>standard primitives </a:t>
            </a:r>
            <a:r>
              <a:rPr lang="en-US" b="0" dirty="0" smtClean="0">
                <a:hlinkClick r:id="rId2"/>
              </a:rPr>
              <a:t>https</a:t>
            </a:r>
            <a:r>
              <a:rPr lang="en-US" b="0" dirty="0">
                <a:hlinkClick r:id="rId2"/>
              </a:rPr>
              <a:t>://</a:t>
            </a:r>
            <a:r>
              <a:rPr lang="en-US" b="0" dirty="0" smtClean="0">
                <a:hlinkClick r:id="rId2"/>
              </a:rPr>
              <a:t>github.com/p4lang/p4-hlir/blob/master/p4_hlir/frontend/primitives.json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/>
              <a:t>bmv2 specific primitives  </a:t>
            </a:r>
            <a:r>
              <a:rPr lang="en-US" b="0" dirty="0" smtClean="0">
                <a:hlinkClick r:id="rId3"/>
              </a:rPr>
              <a:t>https</a:t>
            </a:r>
            <a:r>
              <a:rPr lang="en-US" b="0" dirty="0">
                <a:hlinkClick r:id="rId3"/>
              </a:rPr>
              <a:t>://</a:t>
            </a:r>
            <a:r>
              <a:rPr lang="en-US" b="0" dirty="0" smtClean="0">
                <a:hlinkClick r:id="rId3"/>
              </a:rPr>
              <a:t>github.com/p4lang/p4c-bm/blob/master/p4c_bm/primitives.json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Intrinsic Metadata, provided by BMv2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 smtClean="0"/>
              <a:t>If </a:t>
            </a:r>
            <a:r>
              <a:rPr lang="en-US" b="0" dirty="0"/>
              <a:t>one defines all these fields, </a:t>
            </a:r>
            <a:r>
              <a:rPr lang="en-US" b="0" dirty="0" smtClean="0"/>
              <a:t>all </a:t>
            </a:r>
            <a:r>
              <a:rPr lang="en-US" b="0" dirty="0"/>
              <a:t>the </a:t>
            </a:r>
            <a:r>
              <a:rPr lang="en-US" b="0" dirty="0" err="1" smtClean="0"/>
              <a:t>simple_switch</a:t>
            </a:r>
            <a:r>
              <a:rPr lang="en-US" b="0" dirty="0" smtClean="0"/>
              <a:t> </a:t>
            </a:r>
            <a:r>
              <a:rPr lang="en-US" b="0" dirty="0"/>
              <a:t>features will be supported, so it is recommended to define these fields </a:t>
            </a:r>
            <a:r>
              <a:rPr lang="en-US" b="0" dirty="0" smtClean="0"/>
              <a:t>in every </a:t>
            </a:r>
            <a:r>
              <a:rPr lang="en-US" b="0" dirty="0"/>
              <a:t>program (to avoid a headache).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 err="1"/>
              <a:t>header_type</a:t>
            </a:r>
            <a:r>
              <a:rPr lang="en-US" b="0" dirty="0"/>
              <a:t> </a:t>
            </a:r>
            <a:r>
              <a:rPr lang="en-US" b="0" dirty="0" err="1"/>
              <a:t>intrinsic_metadata_t</a:t>
            </a:r>
            <a:r>
              <a:rPr lang="en-US" b="0" dirty="0"/>
              <a:t> {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 fields {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ingress_global_timestamp</a:t>
            </a:r>
            <a:r>
              <a:rPr lang="en-US" b="0" dirty="0"/>
              <a:t> : 48;  // ingress timestamp, in microseconds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mcast_grp</a:t>
            </a:r>
            <a:r>
              <a:rPr lang="en-US" b="0" dirty="0"/>
              <a:t> : 4;  // to be set in the ingress pipeline for multicast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egress_rid</a:t>
            </a:r>
            <a:r>
              <a:rPr lang="en-US" b="0" dirty="0"/>
              <a:t> : 4;  // replication id, available on egress if packet was multicast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mcast_hash</a:t>
            </a:r>
            <a:r>
              <a:rPr lang="en-US" b="0" dirty="0"/>
              <a:t> : 16;  // unused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 smtClean="0"/>
              <a:t>lf_field_list</a:t>
            </a:r>
            <a:r>
              <a:rPr lang="en-US" b="0" dirty="0" smtClean="0"/>
              <a:t> </a:t>
            </a:r>
            <a:r>
              <a:rPr lang="en-US" b="0" dirty="0"/>
              <a:t>: 32;  // set by </a:t>
            </a:r>
            <a:r>
              <a:rPr lang="en-US" b="0" dirty="0" err="1"/>
              <a:t>generate_digest</a:t>
            </a:r>
            <a:r>
              <a:rPr lang="en-US" b="0" dirty="0"/>
              <a:t> primitive, not to be used directly by P4 programmer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resubmit_flag</a:t>
            </a:r>
            <a:r>
              <a:rPr lang="en-US" b="0" dirty="0"/>
              <a:t> : 16;  // used internally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recirculate_flag</a:t>
            </a:r>
            <a:r>
              <a:rPr lang="en-US" b="0" dirty="0"/>
              <a:t> : 16;  // used internally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 }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metadata </a:t>
            </a:r>
            <a:r>
              <a:rPr lang="en-US" b="0" dirty="0" err="1"/>
              <a:t>intrinsic_metadata_t</a:t>
            </a:r>
            <a:r>
              <a:rPr lang="en-US" b="0" dirty="0"/>
              <a:t> </a:t>
            </a:r>
            <a:r>
              <a:rPr lang="en-US" b="0" dirty="0" err="1"/>
              <a:t>intrinsic_metadata</a:t>
            </a:r>
            <a:r>
              <a:rPr lang="en-US" b="0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 err="1"/>
              <a:t>header_type</a:t>
            </a:r>
            <a:r>
              <a:rPr lang="en-US" b="0" dirty="0"/>
              <a:t> </a:t>
            </a:r>
            <a:r>
              <a:rPr lang="en-US" b="0" dirty="0" err="1"/>
              <a:t>queueing_metadata_t</a:t>
            </a:r>
            <a:r>
              <a:rPr lang="en-US" b="0" dirty="0"/>
              <a:t> {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 fields {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enq_timestamp</a:t>
            </a:r>
            <a:r>
              <a:rPr lang="en-US" b="0" dirty="0"/>
              <a:t> : 48;  // in microseconds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enq_qdepth</a:t>
            </a:r>
            <a:r>
              <a:rPr lang="en-US" b="0" dirty="0"/>
              <a:t> : 16;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deq_timedelta</a:t>
            </a:r>
            <a:r>
              <a:rPr lang="en-US" b="0" dirty="0"/>
              <a:t> : 32;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     </a:t>
            </a:r>
            <a:r>
              <a:rPr lang="en-US" b="0" dirty="0" err="1"/>
              <a:t>deq_qdepth</a:t>
            </a:r>
            <a:r>
              <a:rPr lang="en-US" b="0" dirty="0"/>
              <a:t> : 16;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    }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metadata </a:t>
            </a:r>
            <a:r>
              <a:rPr lang="en-US" b="0" dirty="0" err="1"/>
              <a:t>queueing_metadata_t</a:t>
            </a:r>
            <a:r>
              <a:rPr lang="en-US" b="0" dirty="0"/>
              <a:t> </a:t>
            </a:r>
            <a:r>
              <a:rPr lang="en-US" b="0" dirty="0" err="1"/>
              <a:t>queueing_metadata</a:t>
            </a:r>
            <a:r>
              <a:rPr lang="en-US" b="0" dirty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2"/>
                </a:solidFill>
                <a:latin typeface="+mn-lt"/>
                <a:ea typeface="Segoe UI" charset="0"/>
                <a:cs typeface="Segoe UI" charset="0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56000" y="1370409"/>
            <a:ext cx="501650" cy="5016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9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2016-06-07: Version 4.1.1</a:t>
            </a:r>
          </a:p>
          <a:p>
            <a:pPr lvl="1"/>
            <a:r>
              <a:rPr lang="en-US" dirty="0" smtClean="0"/>
              <a:t>Minor edits to sync with </a:t>
            </a:r>
            <a:r>
              <a:rPr lang="en-US" dirty="0" smtClean="0">
                <a:hlinkClick r:id="rId2"/>
              </a:rPr>
              <a:t>P4-D2 version</a:t>
            </a:r>
            <a:endParaRPr lang="en-US" sz="1000" dirty="0" smtClean="0"/>
          </a:p>
          <a:p>
            <a:r>
              <a:rPr lang="en-US" dirty="0" smtClean="0"/>
              <a:t>2016-04-20: Version 4.1</a:t>
            </a:r>
          </a:p>
          <a:p>
            <a:pPr lvl="1"/>
            <a:r>
              <a:rPr lang="en-US" dirty="0" smtClean="0"/>
              <a:t>Restored missing section headers</a:t>
            </a:r>
          </a:p>
          <a:p>
            <a:pPr lvl="1"/>
            <a:r>
              <a:rPr lang="en-US" dirty="0" smtClean="0"/>
              <a:t>Minor cleanups</a:t>
            </a:r>
          </a:p>
          <a:p>
            <a:r>
              <a:rPr lang="en-US" dirty="0" smtClean="0"/>
              <a:t>2016-04-15</a:t>
            </a:r>
            <a:r>
              <a:rPr lang="en-US" dirty="0"/>
              <a:t>: Version 4.0</a:t>
            </a:r>
          </a:p>
          <a:p>
            <a:pPr lvl="1"/>
            <a:r>
              <a:rPr lang="en-US" dirty="0"/>
              <a:t>Reformatted for 16:9</a:t>
            </a:r>
          </a:p>
          <a:p>
            <a:pPr lvl="1"/>
            <a:r>
              <a:rPr lang="en-US" dirty="0"/>
              <a:t>Added Cloning section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4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2016-04-01: Version 3.2</a:t>
            </a:r>
          </a:p>
          <a:p>
            <a:pPr lvl="1"/>
            <a:r>
              <a:rPr lang="en-US" dirty="0" smtClean="0"/>
              <a:t>Reformatted code sections using new “Code” templates</a:t>
            </a:r>
          </a:p>
          <a:p>
            <a:pPr lvl="1"/>
            <a:r>
              <a:rPr lang="en-US" dirty="0" smtClean="0"/>
              <a:t>Updated P4 Membership slide</a:t>
            </a:r>
          </a:p>
          <a:p>
            <a:pPr lvl="1"/>
            <a:r>
              <a:rPr lang="en-US" dirty="0" smtClean="0"/>
              <a:t>Added </a:t>
            </a:r>
          </a:p>
          <a:p>
            <a:r>
              <a:rPr lang="en-US" dirty="0" smtClean="0"/>
              <a:t>2016-02-16: Version 3.1</a:t>
            </a:r>
          </a:p>
          <a:p>
            <a:pPr lvl="1"/>
            <a:r>
              <a:rPr lang="en-US" dirty="0" smtClean="0"/>
              <a:t>Better section divisions</a:t>
            </a:r>
          </a:p>
          <a:p>
            <a:pPr lvl="1"/>
            <a:r>
              <a:rPr lang="en-US" dirty="0" smtClean="0"/>
              <a:t>Moved Action profiles into the Advanced concepts section</a:t>
            </a:r>
          </a:p>
          <a:p>
            <a:pPr lvl="1"/>
            <a:r>
              <a:rPr lang="en-US" dirty="0" smtClean="0"/>
              <a:t>Added slides on wrapping actions in tables</a:t>
            </a:r>
          </a:p>
          <a:p>
            <a:pPr lvl="1"/>
            <a:r>
              <a:rPr lang="en-US" dirty="0" smtClean="0"/>
              <a:t>Fixed Minor Typos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39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allout 8"/>
          <p:cNvSpPr/>
          <p:nvPr/>
        </p:nvSpPr>
        <p:spPr>
          <a:xfrm>
            <a:off x="6781800" y="361950"/>
            <a:ext cx="1524000" cy="838200"/>
          </a:xfrm>
          <a:prstGeom prst="wedgeEllipseCallout">
            <a:avLst>
              <a:gd name="adj1" fmla="val -25279"/>
              <a:gd name="adj2" fmla="val 2214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078"/>
            <a:ext cx="8534400" cy="857250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What does this mean?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018" y="856174"/>
            <a:ext cx="8806164" cy="3911090"/>
          </a:xfrm>
        </p:spPr>
        <p:txBody>
          <a:bodyPr lIns="0" rIns="0">
            <a:norm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To network device vendors</a:t>
            </a:r>
          </a:p>
          <a:p>
            <a:pPr marL="628604" lvl="1" indent="-344462"/>
            <a:r>
              <a:rPr lang="en-US" dirty="0" smtClean="0"/>
              <a:t>S/W programming practices </a:t>
            </a:r>
            <a:r>
              <a:rPr lang="en-US" dirty="0"/>
              <a:t>and tools used in </a:t>
            </a:r>
            <a:r>
              <a:rPr lang="en-US" dirty="0" smtClean="0"/>
              <a:t>every phase</a:t>
            </a:r>
            <a:endParaRPr lang="en-US" dirty="0"/>
          </a:p>
          <a:p>
            <a:pPr marL="628604" lvl="1" indent="-344462"/>
            <a:r>
              <a:rPr lang="en-US" dirty="0"/>
              <a:t>E</a:t>
            </a:r>
            <a:r>
              <a:rPr lang="en-US" dirty="0" smtClean="0"/>
              <a:t>xtremely </a:t>
            </a:r>
            <a:r>
              <a:rPr lang="en-US" dirty="0"/>
              <a:t>fast iteration </a:t>
            </a:r>
            <a:r>
              <a:rPr lang="en-US" dirty="0" smtClean="0"/>
              <a:t>and feature release</a:t>
            </a:r>
          </a:p>
          <a:p>
            <a:pPr marL="628604" lvl="1" indent="-344462"/>
            <a:r>
              <a:rPr lang="en-US" dirty="0" smtClean="0"/>
              <a:t>Differentiation in capabilities and performance</a:t>
            </a:r>
          </a:p>
          <a:p>
            <a:pPr marL="628604" lvl="1" indent="-344462"/>
            <a:r>
              <a:rPr lang="en-US" dirty="0" smtClean="0"/>
              <a:t>Can fix even data-plane bugs in the field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3366FF"/>
                </a:solidFill>
              </a:rPr>
              <a:t>To large on-line service </a:t>
            </a:r>
            <a:r>
              <a:rPr lang="en-US" sz="2400" dirty="0" smtClean="0">
                <a:solidFill>
                  <a:srgbClr val="3366FF"/>
                </a:solidFill>
              </a:rPr>
              <a:t>providers and carriers</a:t>
            </a:r>
            <a:endParaRPr lang="en-US" sz="2400" dirty="0">
              <a:solidFill>
                <a:srgbClr val="3366FF"/>
              </a:solidFill>
            </a:endParaRPr>
          </a:p>
          <a:p>
            <a:pPr marL="628604" lvl="1" indent="-344462"/>
            <a:r>
              <a:rPr lang="en-US" dirty="0"/>
              <a:t>No more “black boxes” in </a:t>
            </a:r>
            <a:r>
              <a:rPr lang="en-US" dirty="0" smtClean="0"/>
              <a:t>the “</a:t>
            </a:r>
            <a:r>
              <a:rPr lang="en-US" dirty="0"/>
              <a:t>white </a:t>
            </a:r>
            <a:r>
              <a:rPr lang="en-US" dirty="0" smtClean="0"/>
              <a:t>boxes”</a:t>
            </a:r>
            <a:endParaRPr lang="en-US" dirty="0"/>
          </a:p>
          <a:p>
            <a:pPr marL="628604" lvl="1" indent="-344462"/>
            <a:r>
              <a:rPr lang="en-US" dirty="0"/>
              <a:t>Your </a:t>
            </a:r>
            <a:r>
              <a:rPr lang="en-US" dirty="0" err="1" smtClean="0"/>
              <a:t>devs</a:t>
            </a:r>
            <a:r>
              <a:rPr lang="en-US" dirty="0" smtClean="0"/>
              <a:t> can program, test, and debug your network devices all the way down</a:t>
            </a:r>
          </a:p>
          <a:p>
            <a:pPr marL="628604" lvl="1" indent="-344462"/>
            <a:r>
              <a:rPr lang="en-US" dirty="0" smtClean="0"/>
              <a:t>You keep your own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EEF-98F2-9F4A-B623-022FD8B54C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324600" y="209550"/>
            <a:ext cx="2057400" cy="1066800"/>
          </a:xfrm>
          <a:prstGeom prst="wedgeEllipseCallout">
            <a:avLst>
              <a:gd name="adj1" fmla="val -100132"/>
              <a:gd name="adj2" fmla="val 292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Arial"/>
              </a:rPr>
              <a:t>You wear both hats </a:t>
            </a:r>
            <a:r>
              <a:rPr lang="en-US" dirty="0">
                <a:solidFill>
                  <a:prstClr val="white"/>
                </a:solidFill>
                <a:latin typeface="Arial"/>
                <a:sym typeface="Wingdings"/>
              </a:rPr>
              <a:t></a:t>
            </a:r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91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2015-11-20: Version 3.0</a:t>
            </a:r>
          </a:p>
          <a:p>
            <a:pPr lvl="1"/>
            <a:r>
              <a:rPr lang="en-US" dirty="0" smtClean="0"/>
              <a:t>Updated the language to pre 1.1 state</a:t>
            </a:r>
          </a:p>
          <a:p>
            <a:pPr lvl="1"/>
            <a:r>
              <a:rPr lang="en-US" dirty="0" smtClean="0"/>
              <a:t>Added more slides in the “Tables” section</a:t>
            </a:r>
          </a:p>
          <a:p>
            <a:pPr lvl="1"/>
            <a:r>
              <a:rPr lang="en-US" dirty="0" smtClean="0"/>
              <a:t>Added sections on Registers and Meters</a:t>
            </a:r>
          </a:p>
          <a:p>
            <a:pPr lvl="1"/>
            <a:r>
              <a:rPr lang="en-US" dirty="0" smtClean="0"/>
              <a:t>Completely replaced the slides on API generation</a:t>
            </a:r>
          </a:p>
          <a:p>
            <a:pPr lvl="1"/>
            <a:r>
              <a:rPr lang="en-US" dirty="0" smtClean="0"/>
              <a:t>Removed Barefoot-specific visualizations</a:t>
            </a:r>
            <a:endParaRPr lang="en-US" dirty="0"/>
          </a:p>
          <a:p>
            <a:pPr lvl="1"/>
            <a:r>
              <a:rPr lang="en-US" dirty="0" smtClean="0"/>
              <a:t>Reworked the animations in the introduction section and throughout</a:t>
            </a:r>
          </a:p>
          <a:p>
            <a:r>
              <a:rPr lang="en-US" dirty="0" smtClean="0"/>
              <a:t>2015-10-27: Version 2.1</a:t>
            </a:r>
          </a:p>
          <a:p>
            <a:pPr lvl="1"/>
            <a:r>
              <a:rPr lang="en-US" dirty="0" smtClean="0"/>
              <a:t>Edits by Vladimir: New Section on P4 principles (unfinished)</a:t>
            </a:r>
          </a:p>
          <a:p>
            <a:r>
              <a:rPr lang="en-US" dirty="0" smtClean="0"/>
              <a:t>2015-09-23: Version 2.0</a:t>
            </a:r>
          </a:p>
          <a:p>
            <a:pPr lvl="1"/>
            <a:r>
              <a:rPr lang="en-US" dirty="0" smtClean="0"/>
              <a:t>Edits by Jerry. New Template</a:t>
            </a:r>
          </a:p>
          <a:p>
            <a:r>
              <a:rPr lang="en-US" dirty="0" smtClean="0"/>
              <a:t>2015-09-15: Version 1.2</a:t>
            </a:r>
          </a:p>
          <a:p>
            <a:pPr lvl="1"/>
            <a:r>
              <a:rPr lang="en-US" dirty="0" smtClean="0"/>
              <a:t>Edits by Vladimir. More Illustrations</a:t>
            </a:r>
          </a:p>
          <a:p>
            <a:r>
              <a:rPr lang="en-US" dirty="0" smtClean="0"/>
              <a:t>2015-09-14: Version 1.1</a:t>
            </a:r>
          </a:p>
          <a:p>
            <a:pPr lvl="1"/>
            <a:r>
              <a:rPr lang="en-US" dirty="0" smtClean="0"/>
              <a:t>Edits by Jerry. Illustrations for Action Profiles</a:t>
            </a:r>
          </a:p>
          <a:p>
            <a:r>
              <a:rPr lang="en-US" dirty="0" smtClean="0"/>
              <a:t>08/25/15: Initial Release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0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Key benefits of programmable 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49" y="856181"/>
            <a:ext cx="8567302" cy="3823501"/>
          </a:xfrm>
        </p:spPr>
        <p:txBody>
          <a:bodyPr/>
          <a:lstStyle/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New features</a:t>
            </a:r>
            <a:r>
              <a:rPr lang="en-US" sz="2000" b="0" dirty="0"/>
              <a:t>: Realize new protocols and behaviors very quickly</a:t>
            </a:r>
          </a:p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Reduce complexity</a:t>
            </a:r>
            <a:r>
              <a:rPr lang="en-US" sz="2000" b="0" dirty="0"/>
              <a:t>: Remove unnecessary features and tables</a:t>
            </a:r>
          </a:p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Efficient use of H/W resources</a:t>
            </a:r>
            <a:r>
              <a:rPr lang="en-US" sz="2000" b="0" dirty="0"/>
              <a:t>: Achieve biggest bang for buck</a:t>
            </a:r>
          </a:p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Greater visibility</a:t>
            </a:r>
            <a:r>
              <a:rPr lang="en-US" sz="2000" b="0" dirty="0"/>
              <a:t>: New diagnostics, telemetry, OAM, etc.</a:t>
            </a:r>
          </a:p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Modularity</a:t>
            </a:r>
            <a:r>
              <a:rPr lang="en-US" sz="2000" b="0" dirty="0"/>
              <a:t>: Compose forwarding behavior from libraries</a:t>
            </a:r>
          </a:p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Portability</a:t>
            </a:r>
            <a:r>
              <a:rPr lang="en-US" sz="2000" b="0" dirty="0"/>
              <a:t>: Specify forwarding behavior once; compile to many devices</a:t>
            </a:r>
          </a:p>
          <a:p>
            <a:pPr marL="321445" indent="-321445">
              <a:buFont typeface="+mj-lt"/>
              <a:buAutoNum type="arabicPeriod"/>
            </a:pPr>
            <a:r>
              <a:rPr lang="en-US" sz="2000" u="sng" dirty="0"/>
              <a:t>Own your own network</a:t>
            </a:r>
            <a:r>
              <a:rPr lang="en-US" sz="2000" b="0" dirty="0"/>
              <a:t>: No need to wait for next chips or systems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3EEF-98F2-9F4A-B623-022FD8B54C9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54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roup 350"/>
          <p:cNvGrpSpPr/>
          <p:nvPr/>
        </p:nvGrpSpPr>
        <p:grpSpPr>
          <a:xfrm>
            <a:off x="1345949" y="3265142"/>
            <a:ext cx="336479" cy="1143000"/>
            <a:chOff x="736030" y="5224227"/>
            <a:chExt cx="717818" cy="18288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36030" y="5224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36030" y="5376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36030" y="5529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6030" y="56814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36030" y="58338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36030" y="5986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36030" y="6138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36030" y="6291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36030" y="64434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36030" y="65958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36030" y="6748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36030" y="6900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36030" y="7053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/>
          <p:cNvGrpSpPr/>
          <p:nvPr/>
        </p:nvGrpSpPr>
        <p:grpSpPr>
          <a:xfrm>
            <a:off x="1824940" y="2879158"/>
            <a:ext cx="1037936" cy="1770017"/>
            <a:chOff x="1454797" y="4637251"/>
            <a:chExt cx="2214265" cy="2755680"/>
          </a:xfrm>
        </p:grpSpPr>
        <p:sp>
          <p:nvSpPr>
            <p:cNvPr id="2" name="Rounded Rectangle 1"/>
            <p:cNvSpPr/>
            <p:nvPr/>
          </p:nvSpPr>
          <p:spPr>
            <a:xfrm>
              <a:off x="1454797" y="4925137"/>
              <a:ext cx="2214265" cy="2467794"/>
            </a:xfrm>
            <a:prstGeom prst="roundRect">
              <a:avLst/>
            </a:prstGeom>
            <a:noFill/>
            <a:ln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72054" y="4637251"/>
              <a:ext cx="1481432" cy="4671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Parser</a:t>
              </a:r>
            </a:p>
          </p:txBody>
        </p:sp>
      </p:grpSp>
      <p:sp>
        <p:nvSpPr>
          <p:cNvPr id="146" name="Rounded Rectangle 145"/>
          <p:cNvSpPr/>
          <p:nvPr/>
        </p:nvSpPr>
        <p:spPr>
          <a:xfrm>
            <a:off x="3294578" y="3078211"/>
            <a:ext cx="2022019" cy="1139432"/>
          </a:xfrm>
          <a:prstGeom prst="roundRect">
            <a:avLst/>
          </a:prstGeom>
          <a:noFill/>
          <a:ln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sp>
        <p:nvSpPr>
          <p:cNvPr id="129" name="TextBox 128"/>
          <p:cNvSpPr txBox="1"/>
          <p:nvPr/>
        </p:nvSpPr>
        <p:spPr>
          <a:xfrm>
            <a:off x="3612105" y="2898284"/>
            <a:ext cx="1695401" cy="256226"/>
          </a:xfrm>
          <a:prstGeom prst="rect">
            <a:avLst/>
          </a:prstGeom>
          <a:solidFill>
            <a:srgbClr val="FFFFFF"/>
          </a:solidFill>
        </p:spPr>
        <p:txBody>
          <a:bodyPr wrap="none" lIns="48006" tIns="24004" rIns="48006" bIns="24004" rtlCol="0">
            <a:spAutoFit/>
          </a:bodyPr>
          <a:lstStyle/>
          <a:p>
            <a:r>
              <a:rPr lang="en-US" sz="1350" dirty="0" err="1"/>
              <a:t>Match+Action</a:t>
            </a:r>
            <a:r>
              <a:rPr lang="en-US" sz="1350" dirty="0"/>
              <a:t> Tables</a:t>
            </a:r>
          </a:p>
        </p:txBody>
      </p:sp>
      <p:grpSp>
        <p:nvGrpSpPr>
          <p:cNvPr id="350" name="Group 349"/>
          <p:cNvGrpSpPr/>
          <p:nvPr/>
        </p:nvGrpSpPr>
        <p:grpSpPr>
          <a:xfrm>
            <a:off x="7447964" y="3262114"/>
            <a:ext cx="336479" cy="1143000"/>
            <a:chOff x="13450587" y="5131758"/>
            <a:chExt cx="717818" cy="1828800"/>
          </a:xfrm>
        </p:grpSpPr>
        <p:cxnSp>
          <p:nvCxnSpPr>
            <p:cNvPr id="337" name="Straight Arrow Connector 336"/>
            <p:cNvCxnSpPr/>
            <p:nvPr/>
          </p:nvCxnSpPr>
          <p:spPr>
            <a:xfrm>
              <a:off x="13450587" y="5131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/>
            <p:nvPr/>
          </p:nvCxnSpPr>
          <p:spPr>
            <a:xfrm>
              <a:off x="13450587" y="5284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/>
            <p:nvPr/>
          </p:nvCxnSpPr>
          <p:spPr>
            <a:xfrm>
              <a:off x="13450587" y="5436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/>
            <p:nvPr/>
          </p:nvCxnSpPr>
          <p:spPr>
            <a:xfrm>
              <a:off x="13450587" y="55889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13450587" y="57413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13450587" y="5893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>
              <a:off x="13450587" y="6046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>
              <a:off x="13450587" y="6198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>
              <a:off x="13450587" y="63509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>
              <a:off x="13450587" y="65033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/>
            <p:nvPr/>
          </p:nvCxnSpPr>
          <p:spPr>
            <a:xfrm>
              <a:off x="13450587" y="6655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/>
            <p:nvPr/>
          </p:nvCxnSpPr>
          <p:spPr>
            <a:xfrm>
              <a:off x="13450587" y="6808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/>
            <p:nvPr/>
          </p:nvCxnSpPr>
          <p:spPr>
            <a:xfrm>
              <a:off x="13450587" y="6960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ounded Rectangle 130"/>
          <p:cNvSpPr/>
          <p:nvPr/>
        </p:nvSpPr>
        <p:spPr>
          <a:xfrm>
            <a:off x="5985886" y="3093274"/>
            <a:ext cx="949431" cy="1542371"/>
          </a:xfrm>
          <a:prstGeom prst="roundRect">
            <a:avLst/>
          </a:prstGeom>
          <a:noFill/>
          <a:ln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grpSp>
        <p:nvGrpSpPr>
          <p:cNvPr id="148" name="Group 147"/>
          <p:cNvGrpSpPr/>
          <p:nvPr/>
        </p:nvGrpSpPr>
        <p:grpSpPr>
          <a:xfrm>
            <a:off x="6294121" y="3405209"/>
            <a:ext cx="331391" cy="1048499"/>
            <a:chOff x="8157633" y="1547984"/>
            <a:chExt cx="706967" cy="1677596"/>
          </a:xfrm>
        </p:grpSpPr>
        <p:sp>
          <p:nvSpPr>
            <p:cNvPr id="137" name="Freeform 136"/>
            <p:cNvSpPr/>
            <p:nvPr/>
          </p:nvSpPr>
          <p:spPr>
            <a:xfrm>
              <a:off x="8157633" y="1547984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8610600" y="1603018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Freeform 139"/>
            <p:cNvSpPr/>
            <p:nvPr/>
          </p:nvSpPr>
          <p:spPr>
            <a:xfrm>
              <a:off x="8157633" y="1984416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8610600" y="2039450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Freeform 141"/>
            <p:cNvSpPr/>
            <p:nvPr/>
          </p:nvSpPr>
          <p:spPr>
            <a:xfrm>
              <a:off x="8157633" y="2420848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8610600" y="2475882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Freeform 143"/>
            <p:cNvSpPr/>
            <p:nvPr/>
          </p:nvSpPr>
          <p:spPr>
            <a:xfrm>
              <a:off x="8157633" y="2857280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8610600" y="2912314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2" name="TextBox 351"/>
          <p:cNvSpPr txBox="1"/>
          <p:nvPr/>
        </p:nvSpPr>
        <p:spPr>
          <a:xfrm>
            <a:off x="5997443" y="2779471"/>
            <a:ext cx="952953" cy="463975"/>
          </a:xfrm>
          <a:prstGeom prst="rect">
            <a:avLst/>
          </a:prstGeom>
          <a:solidFill>
            <a:srgbClr val="FFFFFF"/>
          </a:solidFill>
        </p:spPr>
        <p:txBody>
          <a:bodyPr wrap="none" lIns="48006" tIns="24004" rIns="48006" bIns="24004" rtlCol="0">
            <a:spAutoFit/>
          </a:bodyPr>
          <a:lstStyle/>
          <a:p>
            <a:pPr algn="ctr"/>
            <a:r>
              <a:rPr lang="en-US" sz="1350" dirty="0"/>
              <a:t>Queues/</a:t>
            </a:r>
            <a:br>
              <a:rPr lang="en-US" sz="1350" dirty="0"/>
            </a:br>
            <a:r>
              <a:rPr lang="en-US" sz="1350" dirty="0"/>
              <a:t>Scheduling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942314" y="3460681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201" name="Rounded Rectangle 200"/>
          <p:cNvSpPr/>
          <p:nvPr/>
        </p:nvSpPr>
        <p:spPr>
          <a:xfrm>
            <a:off x="3992234" y="3412493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202" name="Rounded Rectangle 201"/>
          <p:cNvSpPr/>
          <p:nvPr/>
        </p:nvSpPr>
        <p:spPr>
          <a:xfrm>
            <a:off x="4042153" y="3364306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203" name="Rounded Rectangle 202"/>
          <p:cNvSpPr/>
          <p:nvPr/>
        </p:nvSpPr>
        <p:spPr>
          <a:xfrm>
            <a:off x="4092073" y="3316118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204" name="Rounded Rectangle 203"/>
          <p:cNvSpPr/>
          <p:nvPr/>
        </p:nvSpPr>
        <p:spPr>
          <a:xfrm>
            <a:off x="4141990" y="3267928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1682429" y="2823178"/>
            <a:ext cx="5765537" cy="2012237"/>
          </a:xfrm>
          <a:prstGeom prst="rect">
            <a:avLst/>
          </a:prstGeom>
          <a:noFill/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grpSp>
        <p:nvGrpSpPr>
          <p:cNvPr id="205" name="Group 204"/>
          <p:cNvGrpSpPr/>
          <p:nvPr/>
        </p:nvGrpSpPr>
        <p:grpSpPr>
          <a:xfrm>
            <a:off x="3294578" y="4265511"/>
            <a:ext cx="2022019" cy="402790"/>
            <a:chOff x="3760180" y="6672413"/>
            <a:chExt cx="4313638" cy="644464"/>
          </a:xfrm>
        </p:grpSpPr>
        <p:sp>
          <p:nvSpPr>
            <p:cNvPr id="206" name="Rounded Rectangle 205"/>
            <p:cNvSpPr/>
            <p:nvPr/>
          </p:nvSpPr>
          <p:spPr>
            <a:xfrm>
              <a:off x="3760180" y="6903530"/>
              <a:ext cx="4313638" cy="413347"/>
            </a:xfrm>
            <a:prstGeom prst="roundRect">
              <a:avLst/>
            </a:prstGeom>
            <a:noFill/>
            <a:ln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758848" y="6672413"/>
              <a:ext cx="3163941" cy="4801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Packet Metadata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49" y="2570063"/>
            <a:ext cx="858356" cy="5451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P4-Based Workflow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57300" y="742951"/>
            <a:ext cx="6515100" cy="1625683"/>
          </a:xfrm>
        </p:spPr>
        <p:txBody>
          <a:bodyPr/>
          <a:lstStyle/>
          <a:p>
            <a:r>
              <a:rPr lang="en-US" dirty="0" smtClean="0"/>
              <a:t>Device is not yet programmed</a:t>
            </a:r>
          </a:p>
          <a:p>
            <a:pPr lvl="1"/>
            <a:r>
              <a:rPr lang="en-US" dirty="0" smtClean="0"/>
              <a:t>Does not know about any packet formats or protocols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9" name="Picture 58" descr="p4_logotype_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7357">
            <a:off x="1499985" y="2636388"/>
            <a:ext cx="329126" cy="2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561599" y="910828"/>
            <a:ext cx="925253" cy="652632"/>
            <a:chOff x="1211564" y="459742"/>
            <a:chExt cx="1973875" cy="1044209"/>
          </a:xfrm>
        </p:grpSpPr>
        <p:sp>
          <p:nvSpPr>
            <p:cNvPr id="23" name="TextBox 22"/>
            <p:cNvSpPr txBox="1"/>
            <p:nvPr/>
          </p:nvSpPr>
          <p:spPr>
            <a:xfrm>
              <a:off x="1211564" y="824381"/>
              <a:ext cx="1973875" cy="67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Protocol </a:t>
              </a:r>
            </a:p>
            <a:p>
              <a:pPr algn="ctr">
                <a:lnSpc>
                  <a:spcPct val="80000"/>
                </a:lnSpc>
              </a:pPr>
              <a:r>
                <a:rPr lang="en-US" sz="1350" dirty="0"/>
                <a:t>Authoring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1861538" y="505992"/>
              <a:ext cx="538861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6015" y="459742"/>
              <a:ext cx="599139" cy="480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451022" y="1714501"/>
            <a:ext cx="941988" cy="650324"/>
            <a:chOff x="3141854" y="2233335"/>
            <a:chExt cx="1536253" cy="950486"/>
          </a:xfrm>
        </p:grpSpPr>
        <p:pic>
          <p:nvPicPr>
            <p:cNvPr id="3" name="Picture 2" descr="Spur ge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053" y="2247767"/>
              <a:ext cx="936054" cy="93605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41854" y="2233335"/>
              <a:ext cx="301271" cy="472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500" dirty="0">
                <a:solidFill>
                  <a:srgbClr val="2B69B7"/>
                </a:solidFill>
                <a:latin typeface="Abadi MT Condensed Extra Bold"/>
                <a:cs typeface="Abadi MT Condensed Extra Bold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1902490" y="1714501"/>
            <a:ext cx="819455" cy="526423"/>
            <a:chOff x="1411009" y="2380935"/>
            <a:chExt cx="1748171" cy="842276"/>
          </a:xfrm>
        </p:grpSpPr>
        <p:sp>
          <p:nvSpPr>
            <p:cNvPr id="204" name="TextBox 203"/>
            <p:cNvSpPr txBox="1"/>
            <p:nvPr/>
          </p:nvSpPr>
          <p:spPr>
            <a:xfrm>
              <a:off x="1411009" y="2809560"/>
              <a:ext cx="1748171" cy="41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Compile</a:t>
              </a:r>
            </a:p>
          </p:txBody>
        </p:sp>
        <p:sp>
          <p:nvSpPr>
            <p:cNvPr id="205" name="Oval 204"/>
            <p:cNvSpPr/>
            <p:nvPr/>
          </p:nvSpPr>
          <p:spPr>
            <a:xfrm>
              <a:off x="1962608" y="2434498"/>
              <a:ext cx="524386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984462" y="2380935"/>
              <a:ext cx="599138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48" name="Down Arrow 247"/>
          <p:cNvSpPr/>
          <p:nvPr/>
        </p:nvSpPr>
        <p:spPr>
          <a:xfrm>
            <a:off x="3013191" y="1393032"/>
            <a:ext cx="216964" cy="321469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/>
          </a:p>
        </p:txBody>
      </p:sp>
      <p:sp>
        <p:nvSpPr>
          <p:cNvPr id="222" name="Down Arrow 221"/>
          <p:cNvSpPr/>
          <p:nvPr/>
        </p:nvSpPr>
        <p:spPr>
          <a:xfrm>
            <a:off x="3021402" y="2357438"/>
            <a:ext cx="216964" cy="465739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/>
          </a:p>
        </p:txBody>
      </p:sp>
      <p:grpSp>
        <p:nvGrpSpPr>
          <p:cNvPr id="223" name="Group 222"/>
          <p:cNvGrpSpPr/>
          <p:nvPr/>
        </p:nvGrpSpPr>
        <p:grpSpPr>
          <a:xfrm>
            <a:off x="3627880" y="1394665"/>
            <a:ext cx="742511" cy="489758"/>
            <a:chOff x="1493086" y="2382926"/>
            <a:chExt cx="1584021" cy="783611"/>
          </a:xfrm>
        </p:grpSpPr>
        <p:sp>
          <p:nvSpPr>
            <p:cNvPr id="249" name="TextBox 248"/>
            <p:cNvSpPr txBox="1"/>
            <p:nvPr/>
          </p:nvSpPr>
          <p:spPr>
            <a:xfrm>
              <a:off x="1493086" y="2752887"/>
              <a:ext cx="1584021" cy="41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Control</a:t>
              </a:r>
            </a:p>
          </p:txBody>
        </p:sp>
        <p:sp>
          <p:nvSpPr>
            <p:cNvPr id="250" name="Oval 249"/>
            <p:cNvSpPr/>
            <p:nvPr/>
          </p:nvSpPr>
          <p:spPr>
            <a:xfrm>
              <a:off x="1984460" y="2434498"/>
              <a:ext cx="502533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991231" y="2382926"/>
              <a:ext cx="599137" cy="480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1345949" y="3265142"/>
            <a:ext cx="336479" cy="1143000"/>
            <a:chOff x="736030" y="5224227"/>
            <a:chExt cx="717818" cy="182880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736030" y="5224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36030" y="5376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36030" y="5529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36030" y="56814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736030" y="58338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736030" y="5986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736030" y="6138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>
              <a:off x="736030" y="6291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736030" y="64434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736030" y="65958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736030" y="6748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736030" y="6900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736030" y="7053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/>
        </p:nvGrpSpPr>
        <p:grpSpPr>
          <a:xfrm>
            <a:off x="1824940" y="2879158"/>
            <a:ext cx="1037936" cy="1770017"/>
            <a:chOff x="1454797" y="4637251"/>
            <a:chExt cx="2214265" cy="2755680"/>
          </a:xfrm>
        </p:grpSpPr>
        <p:sp>
          <p:nvSpPr>
            <p:cNvPr id="253" name="Rounded Rectangle 252"/>
            <p:cNvSpPr/>
            <p:nvPr/>
          </p:nvSpPr>
          <p:spPr>
            <a:xfrm>
              <a:off x="1454797" y="4925137"/>
              <a:ext cx="2214265" cy="2467794"/>
            </a:xfrm>
            <a:prstGeom prst="roundRect">
              <a:avLst/>
            </a:prstGeom>
            <a:noFill/>
            <a:ln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72054" y="4637251"/>
              <a:ext cx="1481432" cy="4671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Parser</a:t>
              </a:r>
            </a:p>
          </p:txBody>
        </p:sp>
      </p:grpSp>
      <p:sp>
        <p:nvSpPr>
          <p:cNvPr id="256" name="Rounded Rectangle 255"/>
          <p:cNvSpPr/>
          <p:nvPr/>
        </p:nvSpPr>
        <p:spPr>
          <a:xfrm>
            <a:off x="3294578" y="3078211"/>
            <a:ext cx="2022019" cy="1139432"/>
          </a:xfrm>
          <a:prstGeom prst="roundRect">
            <a:avLst/>
          </a:prstGeom>
          <a:noFill/>
          <a:ln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sp>
        <p:nvSpPr>
          <p:cNvPr id="257" name="TextBox 256"/>
          <p:cNvSpPr txBox="1"/>
          <p:nvPr/>
        </p:nvSpPr>
        <p:spPr>
          <a:xfrm>
            <a:off x="3612105" y="2898284"/>
            <a:ext cx="1695401" cy="256226"/>
          </a:xfrm>
          <a:prstGeom prst="rect">
            <a:avLst/>
          </a:prstGeom>
          <a:solidFill>
            <a:srgbClr val="FFFFFF"/>
          </a:solidFill>
        </p:spPr>
        <p:txBody>
          <a:bodyPr wrap="none" lIns="48006" tIns="24004" rIns="48006" bIns="24004" rtlCol="0">
            <a:spAutoFit/>
          </a:bodyPr>
          <a:lstStyle/>
          <a:p>
            <a:r>
              <a:rPr lang="en-US" sz="1350" dirty="0" err="1"/>
              <a:t>Match+Action</a:t>
            </a:r>
            <a:r>
              <a:rPr lang="en-US" sz="1350" dirty="0"/>
              <a:t> Tables</a:t>
            </a:r>
          </a:p>
        </p:txBody>
      </p:sp>
      <p:grpSp>
        <p:nvGrpSpPr>
          <p:cNvPr id="296" name="Group 295"/>
          <p:cNvGrpSpPr/>
          <p:nvPr/>
        </p:nvGrpSpPr>
        <p:grpSpPr>
          <a:xfrm>
            <a:off x="7447964" y="3262114"/>
            <a:ext cx="336479" cy="1143000"/>
            <a:chOff x="13450587" y="5131758"/>
            <a:chExt cx="717818" cy="1828800"/>
          </a:xfrm>
        </p:grpSpPr>
        <p:cxnSp>
          <p:nvCxnSpPr>
            <p:cNvPr id="297" name="Straight Arrow Connector 296"/>
            <p:cNvCxnSpPr/>
            <p:nvPr/>
          </p:nvCxnSpPr>
          <p:spPr>
            <a:xfrm>
              <a:off x="13450587" y="5131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>
              <a:off x="13450587" y="5284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>
              <a:off x="13450587" y="5436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>
              <a:off x="13450587" y="55889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>
              <a:off x="13450587" y="57413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13450587" y="5893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13450587" y="6046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>
              <a:off x="13450587" y="6198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/>
            <p:nvPr/>
          </p:nvCxnSpPr>
          <p:spPr>
            <a:xfrm>
              <a:off x="13450587" y="63509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/>
            <p:nvPr/>
          </p:nvCxnSpPr>
          <p:spPr>
            <a:xfrm>
              <a:off x="13450587" y="65033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>
              <a:off x="13450587" y="6655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>
              <a:off x="13450587" y="6808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/>
            <p:nvPr/>
          </p:nvCxnSpPr>
          <p:spPr>
            <a:xfrm>
              <a:off x="13450587" y="6960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Rounded Rectangle 358"/>
          <p:cNvSpPr/>
          <p:nvPr/>
        </p:nvSpPr>
        <p:spPr>
          <a:xfrm>
            <a:off x="5985886" y="3093274"/>
            <a:ext cx="949431" cy="1542371"/>
          </a:xfrm>
          <a:prstGeom prst="roundRect">
            <a:avLst/>
          </a:prstGeom>
          <a:noFill/>
          <a:ln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grpSp>
        <p:nvGrpSpPr>
          <p:cNvPr id="360" name="Group 359"/>
          <p:cNvGrpSpPr/>
          <p:nvPr/>
        </p:nvGrpSpPr>
        <p:grpSpPr>
          <a:xfrm>
            <a:off x="6294121" y="3405209"/>
            <a:ext cx="331391" cy="1048499"/>
            <a:chOff x="8157633" y="1547984"/>
            <a:chExt cx="706967" cy="1677596"/>
          </a:xfrm>
        </p:grpSpPr>
        <p:sp>
          <p:nvSpPr>
            <p:cNvPr id="361" name="Freeform 360"/>
            <p:cNvSpPr/>
            <p:nvPr/>
          </p:nvSpPr>
          <p:spPr>
            <a:xfrm>
              <a:off x="8157633" y="1547984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2" name="Straight Connector 361"/>
            <p:cNvCxnSpPr/>
            <p:nvPr/>
          </p:nvCxnSpPr>
          <p:spPr>
            <a:xfrm>
              <a:off x="8610600" y="1603018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Freeform 362"/>
            <p:cNvSpPr/>
            <p:nvPr/>
          </p:nvSpPr>
          <p:spPr>
            <a:xfrm>
              <a:off x="8157633" y="1984416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4" name="Straight Connector 363"/>
            <p:cNvCxnSpPr/>
            <p:nvPr/>
          </p:nvCxnSpPr>
          <p:spPr>
            <a:xfrm>
              <a:off x="8610600" y="2039450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Freeform 364"/>
            <p:cNvSpPr/>
            <p:nvPr/>
          </p:nvSpPr>
          <p:spPr>
            <a:xfrm>
              <a:off x="8157633" y="2420848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7" name="Straight Connector 366"/>
            <p:cNvCxnSpPr/>
            <p:nvPr/>
          </p:nvCxnSpPr>
          <p:spPr>
            <a:xfrm>
              <a:off x="8610600" y="2475882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Freeform 367"/>
            <p:cNvSpPr/>
            <p:nvPr/>
          </p:nvSpPr>
          <p:spPr>
            <a:xfrm>
              <a:off x="8157633" y="2857280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9" name="Straight Connector 368"/>
            <p:cNvCxnSpPr/>
            <p:nvPr/>
          </p:nvCxnSpPr>
          <p:spPr>
            <a:xfrm>
              <a:off x="8610600" y="2912314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" name="TextBox 369"/>
          <p:cNvSpPr txBox="1"/>
          <p:nvPr/>
        </p:nvSpPr>
        <p:spPr>
          <a:xfrm>
            <a:off x="5997443" y="2779471"/>
            <a:ext cx="952953" cy="463975"/>
          </a:xfrm>
          <a:prstGeom prst="rect">
            <a:avLst/>
          </a:prstGeom>
          <a:solidFill>
            <a:srgbClr val="FFFFFF"/>
          </a:solidFill>
        </p:spPr>
        <p:txBody>
          <a:bodyPr wrap="none" lIns="48006" tIns="24004" rIns="48006" bIns="24004" rtlCol="0">
            <a:spAutoFit/>
          </a:bodyPr>
          <a:lstStyle/>
          <a:p>
            <a:pPr algn="ctr"/>
            <a:r>
              <a:rPr lang="en-US" sz="1350" dirty="0"/>
              <a:t>Queues/</a:t>
            </a:r>
            <a:br>
              <a:rPr lang="en-US" sz="1350" dirty="0"/>
            </a:br>
            <a:r>
              <a:rPr lang="en-US" sz="1350" dirty="0"/>
              <a:t>Scheduling</a:t>
            </a:r>
          </a:p>
        </p:txBody>
      </p:sp>
      <p:sp>
        <p:nvSpPr>
          <p:cNvPr id="372" name="Rounded Rectangle 371"/>
          <p:cNvSpPr/>
          <p:nvPr/>
        </p:nvSpPr>
        <p:spPr>
          <a:xfrm>
            <a:off x="3942314" y="3460681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79" name="Rounded Rectangle 378"/>
          <p:cNvSpPr/>
          <p:nvPr/>
        </p:nvSpPr>
        <p:spPr>
          <a:xfrm>
            <a:off x="3992234" y="3412493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0" name="Rounded Rectangle 379"/>
          <p:cNvSpPr/>
          <p:nvPr/>
        </p:nvSpPr>
        <p:spPr>
          <a:xfrm>
            <a:off x="4042153" y="3364306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1" name="Rounded Rectangle 380"/>
          <p:cNvSpPr/>
          <p:nvPr/>
        </p:nvSpPr>
        <p:spPr>
          <a:xfrm>
            <a:off x="4092073" y="3316118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2" name="Rounded Rectangle 381"/>
          <p:cNvSpPr/>
          <p:nvPr/>
        </p:nvSpPr>
        <p:spPr>
          <a:xfrm>
            <a:off x="4141990" y="3267928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3" name="Rectangle 382"/>
          <p:cNvSpPr/>
          <p:nvPr/>
        </p:nvSpPr>
        <p:spPr>
          <a:xfrm>
            <a:off x="1682429" y="2823178"/>
            <a:ext cx="5765537" cy="2012237"/>
          </a:xfrm>
          <a:prstGeom prst="rect">
            <a:avLst/>
          </a:prstGeom>
          <a:noFill/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grpSp>
        <p:nvGrpSpPr>
          <p:cNvPr id="384" name="Group 383"/>
          <p:cNvGrpSpPr/>
          <p:nvPr/>
        </p:nvGrpSpPr>
        <p:grpSpPr>
          <a:xfrm>
            <a:off x="3294578" y="4265511"/>
            <a:ext cx="2022019" cy="402790"/>
            <a:chOff x="3760180" y="6672413"/>
            <a:chExt cx="4313638" cy="644464"/>
          </a:xfrm>
        </p:grpSpPr>
        <p:sp>
          <p:nvSpPr>
            <p:cNvPr id="389" name="Rounded Rectangle 388"/>
            <p:cNvSpPr/>
            <p:nvPr/>
          </p:nvSpPr>
          <p:spPr>
            <a:xfrm>
              <a:off x="3760180" y="6903530"/>
              <a:ext cx="4313638" cy="413347"/>
            </a:xfrm>
            <a:prstGeom prst="roundRect">
              <a:avLst/>
            </a:prstGeom>
            <a:noFill/>
            <a:ln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4758848" y="6672413"/>
              <a:ext cx="3163941" cy="4801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Packet Metadata</a:t>
              </a: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1908674" y="3258920"/>
            <a:ext cx="946602" cy="865948"/>
            <a:chOff x="1674680" y="5127627"/>
            <a:chExt cx="2019417" cy="1385516"/>
          </a:xfrm>
        </p:grpSpPr>
        <p:sp>
          <p:nvSpPr>
            <p:cNvPr id="252" name="Connector 251"/>
            <p:cNvSpPr/>
            <p:nvPr/>
          </p:nvSpPr>
          <p:spPr>
            <a:xfrm>
              <a:off x="1735635" y="5127627"/>
              <a:ext cx="690439" cy="548071"/>
            </a:xfrm>
            <a:prstGeom prst="flowChartConnector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86" name="Connector 285"/>
            <p:cNvSpPr/>
            <p:nvPr/>
          </p:nvSpPr>
          <p:spPr>
            <a:xfrm>
              <a:off x="2725462" y="5130027"/>
              <a:ext cx="735020" cy="548071"/>
            </a:xfrm>
            <a:prstGeom prst="flowChartConnector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88" name="Connector 287"/>
            <p:cNvSpPr/>
            <p:nvPr/>
          </p:nvSpPr>
          <p:spPr>
            <a:xfrm>
              <a:off x="1860191" y="5921034"/>
              <a:ext cx="664313" cy="548071"/>
            </a:xfrm>
            <a:prstGeom prst="flowChartConnector">
              <a:avLst/>
            </a:prstGeom>
            <a:solidFill>
              <a:srgbClr val="D92A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90" name="Connector 289"/>
            <p:cNvSpPr/>
            <p:nvPr/>
          </p:nvSpPr>
          <p:spPr>
            <a:xfrm>
              <a:off x="2727012" y="5965072"/>
              <a:ext cx="733470" cy="548071"/>
            </a:xfrm>
            <a:prstGeom prst="flowChartConnector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cxnSp>
          <p:nvCxnSpPr>
            <p:cNvPr id="298" name="Straight Arrow Connector 297"/>
            <p:cNvCxnSpPr>
              <a:stCxn id="252" idx="6"/>
              <a:endCxn id="286" idx="2"/>
            </p:cNvCxnSpPr>
            <p:nvPr/>
          </p:nvCxnSpPr>
          <p:spPr>
            <a:xfrm>
              <a:off x="2426075" y="5401663"/>
              <a:ext cx="299387" cy="24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>
              <a:stCxn id="286" idx="3"/>
              <a:endCxn id="288" idx="7"/>
            </p:cNvCxnSpPr>
            <p:nvPr/>
          </p:nvCxnSpPr>
          <p:spPr>
            <a:xfrm flipH="1">
              <a:off x="2427217" y="5597835"/>
              <a:ext cx="405886" cy="40346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252" idx="4"/>
              <a:endCxn id="288" idx="0"/>
            </p:cNvCxnSpPr>
            <p:nvPr/>
          </p:nvCxnSpPr>
          <p:spPr>
            <a:xfrm>
              <a:off x="2080856" y="5675698"/>
              <a:ext cx="111491" cy="24533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252" idx="5"/>
              <a:endCxn id="290" idx="1"/>
            </p:cNvCxnSpPr>
            <p:nvPr/>
          </p:nvCxnSpPr>
          <p:spPr>
            <a:xfrm>
              <a:off x="2324963" y="5595435"/>
              <a:ext cx="509464" cy="4499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reeform 99"/>
            <p:cNvSpPr/>
            <p:nvPr/>
          </p:nvSpPr>
          <p:spPr>
            <a:xfrm flipH="1">
              <a:off x="3333084" y="5142582"/>
              <a:ext cx="353721" cy="521822"/>
            </a:xfrm>
            <a:custGeom>
              <a:avLst/>
              <a:gdLst>
                <a:gd name="connsiteX0" fmla="*/ 341022 w 353722"/>
                <a:gd name="connsiteY0" fmla="*/ 81185 h 521822"/>
                <a:gd name="connsiteX1" fmla="*/ 197089 w 353722"/>
                <a:gd name="connsiteY1" fmla="*/ 752 h 521822"/>
                <a:gd name="connsiteX2" fmla="*/ 10822 w 353722"/>
                <a:gd name="connsiteY2" fmla="*/ 123518 h 521822"/>
                <a:gd name="connsiteX3" fmla="*/ 44689 w 353722"/>
                <a:gd name="connsiteY3" fmla="*/ 432552 h 521822"/>
                <a:gd name="connsiteX4" fmla="*/ 230955 w 353722"/>
                <a:gd name="connsiteY4" fmla="*/ 521452 h 521822"/>
                <a:gd name="connsiteX5" fmla="*/ 353722 w 353722"/>
                <a:gd name="connsiteY5" fmla="*/ 466418 h 52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722" h="521822">
                  <a:moveTo>
                    <a:pt x="341022" y="81185"/>
                  </a:moveTo>
                  <a:cubicBezTo>
                    <a:pt x="296572" y="37441"/>
                    <a:pt x="252122" y="-6303"/>
                    <a:pt x="197089" y="752"/>
                  </a:cubicBezTo>
                  <a:cubicBezTo>
                    <a:pt x="142056" y="7807"/>
                    <a:pt x="36222" y="51551"/>
                    <a:pt x="10822" y="123518"/>
                  </a:cubicBezTo>
                  <a:cubicBezTo>
                    <a:pt x="-14578" y="195485"/>
                    <a:pt x="8000" y="366230"/>
                    <a:pt x="44689" y="432552"/>
                  </a:cubicBezTo>
                  <a:cubicBezTo>
                    <a:pt x="81378" y="498874"/>
                    <a:pt x="179450" y="515808"/>
                    <a:pt x="230955" y="521452"/>
                  </a:cubicBezTo>
                  <a:cubicBezTo>
                    <a:pt x="282460" y="527096"/>
                    <a:pt x="353722" y="466418"/>
                    <a:pt x="353722" y="466418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736553" y="5982548"/>
              <a:ext cx="1009506" cy="42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solidFill>
                    <a:schemeClr val="bg1"/>
                  </a:solidFill>
                </a:rPr>
                <a:t>IPv4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659998" y="6019281"/>
              <a:ext cx="1009506" cy="42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solidFill>
                    <a:schemeClr val="bg1"/>
                  </a:solidFill>
                </a:rPr>
                <a:t>IPv6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2605935" y="5220405"/>
              <a:ext cx="108816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5" dirty="0">
                  <a:solidFill>
                    <a:srgbClr val="000000"/>
                  </a:solidFill>
                </a:rPr>
                <a:t>VLAN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674680" y="5157107"/>
              <a:ext cx="947951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Eth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3412117" y="3156157"/>
            <a:ext cx="1201559" cy="996136"/>
            <a:chOff x="4086925" y="5224007"/>
            <a:chExt cx="3701361" cy="1841271"/>
          </a:xfrm>
        </p:grpSpPr>
        <p:sp>
          <p:nvSpPr>
            <p:cNvPr id="374" name="Rectangle 373"/>
            <p:cNvSpPr/>
            <p:nvPr/>
          </p:nvSpPr>
          <p:spPr>
            <a:xfrm>
              <a:off x="4086925" y="5244116"/>
              <a:ext cx="673040" cy="22626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411898" y="5246867"/>
              <a:ext cx="673040" cy="1818411"/>
            </a:xfrm>
            <a:prstGeom prst="rect">
              <a:avLst/>
            </a:prstGeom>
            <a:solidFill>
              <a:srgbClr val="D92A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4086925" y="6542997"/>
              <a:ext cx="673040" cy="498185"/>
            </a:xfrm>
            <a:prstGeom prst="rect">
              <a:avLst/>
            </a:prstGeom>
            <a:solidFill>
              <a:srgbClr val="D92A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086925" y="5569419"/>
              <a:ext cx="673040" cy="854731"/>
            </a:xfrm>
            <a:prstGeom prst="rect">
              <a:avLst/>
            </a:prstGeom>
            <a:solidFill>
              <a:srgbClr val="3366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115246" y="5224007"/>
              <a:ext cx="673040" cy="854731"/>
            </a:xfrm>
            <a:prstGeom prst="rect">
              <a:avLst/>
            </a:prstGeom>
            <a:solidFill>
              <a:srgbClr val="3366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5491928" y="2303860"/>
            <a:ext cx="216964" cy="519317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/>
          </a:p>
        </p:txBody>
      </p:sp>
      <p:sp>
        <p:nvSpPr>
          <p:cNvPr id="107" name="Rounded Rectangle 106"/>
          <p:cNvSpPr/>
          <p:nvPr/>
        </p:nvSpPr>
        <p:spPr>
          <a:xfrm>
            <a:off x="4613678" y="1821766"/>
            <a:ext cx="1972009" cy="2622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500" dirty="0">
                <a:solidFill>
                  <a:srgbClr val="2B69B7"/>
                </a:solidFill>
              </a:rPr>
              <a:t>Run-time API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249434" y="2089517"/>
            <a:ext cx="700493" cy="1835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35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109" name="Down Arrow 108"/>
          <p:cNvSpPr/>
          <p:nvPr/>
        </p:nvSpPr>
        <p:spPr>
          <a:xfrm>
            <a:off x="5498323" y="1500188"/>
            <a:ext cx="216964" cy="267891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sp>
        <p:nvSpPr>
          <p:cNvPr id="106" name="Rectangle 105"/>
          <p:cNvSpPr/>
          <p:nvPr/>
        </p:nvSpPr>
        <p:spPr>
          <a:xfrm>
            <a:off x="4629151" y="803672"/>
            <a:ext cx="1972009" cy="58936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Switch OS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6961928" y="515240"/>
            <a:ext cx="550151" cy="547756"/>
            <a:chOff x="1611669" y="459742"/>
            <a:chExt cx="1173658" cy="876409"/>
          </a:xfrm>
        </p:grpSpPr>
        <p:sp>
          <p:nvSpPr>
            <p:cNvPr id="113" name="TextBox 112"/>
            <p:cNvSpPr txBox="1"/>
            <p:nvPr/>
          </p:nvSpPr>
          <p:spPr>
            <a:xfrm>
              <a:off x="1611669" y="922500"/>
              <a:ext cx="1173658" cy="41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Run!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1861538" y="505992"/>
              <a:ext cx="538861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76013" y="459742"/>
              <a:ext cx="59913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49" y="2570063"/>
            <a:ext cx="858356" cy="54517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P4-Based Workflow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Document 7"/>
          <p:cNvSpPr/>
          <p:nvPr/>
        </p:nvSpPr>
        <p:spPr>
          <a:xfrm>
            <a:off x="2628900" y="857250"/>
            <a:ext cx="971550" cy="482204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L2_L3.p4</a:t>
            </a:r>
          </a:p>
        </p:txBody>
      </p:sp>
      <p:sp>
        <p:nvSpPr>
          <p:cNvPr id="120" name="Down Arrow 119"/>
          <p:cNvSpPr/>
          <p:nvPr/>
        </p:nvSpPr>
        <p:spPr>
          <a:xfrm rot="16200000">
            <a:off x="3870224" y="1434010"/>
            <a:ext cx="203404" cy="1085850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2252426" y="2357437"/>
            <a:ext cx="569388" cy="526420"/>
            <a:chOff x="1675278" y="2382926"/>
            <a:chExt cx="1214691" cy="842270"/>
          </a:xfrm>
        </p:grpSpPr>
        <p:sp>
          <p:nvSpPr>
            <p:cNvPr id="122" name="TextBox 121"/>
            <p:cNvSpPr txBox="1"/>
            <p:nvPr/>
          </p:nvSpPr>
          <p:spPr>
            <a:xfrm>
              <a:off x="1675278" y="2811546"/>
              <a:ext cx="1214691" cy="41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Load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4460" y="2434498"/>
              <a:ext cx="502533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91230" y="2382926"/>
              <a:ext cx="599136" cy="480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111" name="Picture 110" descr="p4_logotype_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7357">
            <a:off x="1499985" y="2636388"/>
            <a:ext cx="329126" cy="2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22" grpId="0" animBg="1"/>
      <p:bldP spid="110" grpId="0" animBg="1"/>
      <p:bldP spid="107" grpId="0" animBg="1"/>
      <p:bldP spid="108" grpId="0" animBg="1"/>
      <p:bldP spid="109" grpId="0" animBg="1"/>
      <p:bldP spid="106" grpId="0" animBg="1"/>
      <p:bldP spid="8" grpId="0" animBg="1"/>
      <p:bldP spid="1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3"/>
          <p:cNvGrpSpPr/>
          <p:nvPr/>
        </p:nvGrpSpPr>
        <p:grpSpPr>
          <a:xfrm>
            <a:off x="1561599" y="910828"/>
            <a:ext cx="925253" cy="652632"/>
            <a:chOff x="1211564" y="459742"/>
            <a:chExt cx="1973875" cy="1044209"/>
          </a:xfrm>
        </p:grpSpPr>
        <p:sp>
          <p:nvSpPr>
            <p:cNvPr id="23" name="TextBox 22"/>
            <p:cNvSpPr txBox="1"/>
            <p:nvPr/>
          </p:nvSpPr>
          <p:spPr>
            <a:xfrm>
              <a:off x="1211564" y="824381"/>
              <a:ext cx="1973875" cy="67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Protocol </a:t>
              </a:r>
            </a:p>
            <a:p>
              <a:pPr algn="ctr">
                <a:lnSpc>
                  <a:spcPct val="80000"/>
                </a:lnSpc>
              </a:pPr>
              <a:r>
                <a:rPr lang="en-US" sz="1350" dirty="0"/>
                <a:t>Authoring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1861538" y="505992"/>
              <a:ext cx="538861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76015" y="459742"/>
              <a:ext cx="599139" cy="480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451022" y="1714501"/>
            <a:ext cx="941988" cy="650324"/>
            <a:chOff x="3141854" y="2233335"/>
            <a:chExt cx="1536253" cy="950486"/>
          </a:xfrm>
        </p:grpSpPr>
        <p:pic>
          <p:nvPicPr>
            <p:cNvPr id="3" name="Picture 2" descr="Spur ge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053" y="2247767"/>
              <a:ext cx="936054" cy="93605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41854" y="2233335"/>
              <a:ext cx="301271" cy="472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500" dirty="0">
                <a:solidFill>
                  <a:srgbClr val="2B69B7"/>
                </a:solidFill>
                <a:latin typeface="Abadi MT Condensed Extra Bold"/>
                <a:cs typeface="Abadi MT Condensed Extra Bold"/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1902490" y="1714501"/>
            <a:ext cx="819455" cy="526423"/>
            <a:chOff x="1411009" y="2380935"/>
            <a:chExt cx="1748171" cy="842276"/>
          </a:xfrm>
        </p:grpSpPr>
        <p:sp>
          <p:nvSpPr>
            <p:cNvPr id="204" name="TextBox 203"/>
            <p:cNvSpPr txBox="1"/>
            <p:nvPr/>
          </p:nvSpPr>
          <p:spPr>
            <a:xfrm>
              <a:off x="1411009" y="2809560"/>
              <a:ext cx="1748171" cy="41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Compile</a:t>
              </a:r>
            </a:p>
          </p:txBody>
        </p:sp>
        <p:sp>
          <p:nvSpPr>
            <p:cNvPr id="205" name="Oval 204"/>
            <p:cNvSpPr/>
            <p:nvPr/>
          </p:nvSpPr>
          <p:spPr>
            <a:xfrm>
              <a:off x="1962608" y="2434498"/>
              <a:ext cx="524386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984462" y="2380935"/>
              <a:ext cx="599138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48" name="Down Arrow 247"/>
          <p:cNvSpPr/>
          <p:nvPr/>
        </p:nvSpPr>
        <p:spPr>
          <a:xfrm>
            <a:off x="3013191" y="1393032"/>
            <a:ext cx="216964" cy="321469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/>
          </a:p>
        </p:txBody>
      </p:sp>
      <p:sp>
        <p:nvSpPr>
          <p:cNvPr id="222" name="Down Arrow 221"/>
          <p:cNvSpPr/>
          <p:nvPr/>
        </p:nvSpPr>
        <p:spPr>
          <a:xfrm>
            <a:off x="3021402" y="2357438"/>
            <a:ext cx="216964" cy="465739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/>
          </a:p>
        </p:txBody>
      </p:sp>
      <p:grpSp>
        <p:nvGrpSpPr>
          <p:cNvPr id="223" name="Group 222"/>
          <p:cNvGrpSpPr/>
          <p:nvPr/>
        </p:nvGrpSpPr>
        <p:grpSpPr>
          <a:xfrm>
            <a:off x="3627880" y="1394665"/>
            <a:ext cx="742511" cy="489758"/>
            <a:chOff x="1493086" y="2382926"/>
            <a:chExt cx="1584021" cy="783611"/>
          </a:xfrm>
        </p:grpSpPr>
        <p:sp>
          <p:nvSpPr>
            <p:cNvPr id="249" name="TextBox 248"/>
            <p:cNvSpPr txBox="1"/>
            <p:nvPr/>
          </p:nvSpPr>
          <p:spPr>
            <a:xfrm>
              <a:off x="1493086" y="2752887"/>
              <a:ext cx="1584021" cy="41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Control</a:t>
              </a:r>
            </a:p>
          </p:txBody>
        </p:sp>
        <p:sp>
          <p:nvSpPr>
            <p:cNvPr id="250" name="Oval 249"/>
            <p:cNvSpPr/>
            <p:nvPr/>
          </p:nvSpPr>
          <p:spPr>
            <a:xfrm>
              <a:off x="1984460" y="2434498"/>
              <a:ext cx="502533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991231" y="2382926"/>
              <a:ext cx="599137" cy="480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1345949" y="3265142"/>
            <a:ext cx="336479" cy="1143000"/>
            <a:chOff x="736030" y="5224227"/>
            <a:chExt cx="717818" cy="182880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736030" y="5224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36030" y="5376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36030" y="5529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36030" y="56814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736030" y="58338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736030" y="5986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736030" y="6138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>
              <a:off x="736030" y="6291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736030" y="64434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/>
            <p:nvPr/>
          </p:nvCxnSpPr>
          <p:spPr>
            <a:xfrm>
              <a:off x="736030" y="65958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736030" y="67482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736030" y="69006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736030" y="7053027"/>
              <a:ext cx="71781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/>
        </p:nvGrpSpPr>
        <p:grpSpPr>
          <a:xfrm>
            <a:off x="1824940" y="2879158"/>
            <a:ext cx="1037936" cy="1770017"/>
            <a:chOff x="1454797" y="4637251"/>
            <a:chExt cx="2214265" cy="2755680"/>
          </a:xfrm>
        </p:grpSpPr>
        <p:sp>
          <p:nvSpPr>
            <p:cNvPr id="253" name="Rounded Rectangle 252"/>
            <p:cNvSpPr/>
            <p:nvPr/>
          </p:nvSpPr>
          <p:spPr>
            <a:xfrm>
              <a:off x="1454797" y="4925137"/>
              <a:ext cx="2214265" cy="2467794"/>
            </a:xfrm>
            <a:prstGeom prst="roundRect">
              <a:avLst/>
            </a:prstGeom>
            <a:noFill/>
            <a:ln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72054" y="4637251"/>
              <a:ext cx="1481432" cy="46718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Parser</a:t>
              </a:r>
            </a:p>
          </p:txBody>
        </p:sp>
      </p:grpSp>
      <p:sp>
        <p:nvSpPr>
          <p:cNvPr id="256" name="Rounded Rectangle 255"/>
          <p:cNvSpPr/>
          <p:nvPr/>
        </p:nvSpPr>
        <p:spPr>
          <a:xfrm>
            <a:off x="3294578" y="3078211"/>
            <a:ext cx="2022019" cy="1139432"/>
          </a:xfrm>
          <a:prstGeom prst="roundRect">
            <a:avLst/>
          </a:prstGeom>
          <a:noFill/>
          <a:ln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sp>
        <p:nvSpPr>
          <p:cNvPr id="257" name="TextBox 256"/>
          <p:cNvSpPr txBox="1"/>
          <p:nvPr/>
        </p:nvSpPr>
        <p:spPr>
          <a:xfrm>
            <a:off x="3612105" y="2898284"/>
            <a:ext cx="1695401" cy="256226"/>
          </a:xfrm>
          <a:prstGeom prst="rect">
            <a:avLst/>
          </a:prstGeom>
          <a:solidFill>
            <a:srgbClr val="FFFFFF"/>
          </a:solidFill>
        </p:spPr>
        <p:txBody>
          <a:bodyPr wrap="none" lIns="48006" tIns="24004" rIns="48006" bIns="24004" rtlCol="0">
            <a:spAutoFit/>
          </a:bodyPr>
          <a:lstStyle/>
          <a:p>
            <a:r>
              <a:rPr lang="en-US" sz="1350" dirty="0" err="1"/>
              <a:t>Match+Action</a:t>
            </a:r>
            <a:r>
              <a:rPr lang="en-US" sz="1350" dirty="0"/>
              <a:t> Tables</a:t>
            </a:r>
          </a:p>
        </p:txBody>
      </p:sp>
      <p:grpSp>
        <p:nvGrpSpPr>
          <p:cNvPr id="296" name="Group 295"/>
          <p:cNvGrpSpPr/>
          <p:nvPr/>
        </p:nvGrpSpPr>
        <p:grpSpPr>
          <a:xfrm>
            <a:off x="7447964" y="3262114"/>
            <a:ext cx="336479" cy="1143000"/>
            <a:chOff x="13450587" y="5131758"/>
            <a:chExt cx="717818" cy="1828800"/>
          </a:xfrm>
        </p:grpSpPr>
        <p:cxnSp>
          <p:nvCxnSpPr>
            <p:cNvPr id="297" name="Straight Arrow Connector 296"/>
            <p:cNvCxnSpPr/>
            <p:nvPr/>
          </p:nvCxnSpPr>
          <p:spPr>
            <a:xfrm>
              <a:off x="13450587" y="5131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>
              <a:off x="13450587" y="5284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>
              <a:off x="13450587" y="5436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>
              <a:off x="13450587" y="55889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>
              <a:off x="13450587" y="57413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13450587" y="5893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13450587" y="6046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>
              <a:off x="13450587" y="6198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/>
            <p:nvPr/>
          </p:nvCxnSpPr>
          <p:spPr>
            <a:xfrm>
              <a:off x="13450587" y="63509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/>
            <p:nvPr/>
          </p:nvCxnSpPr>
          <p:spPr>
            <a:xfrm>
              <a:off x="13450587" y="65033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>
              <a:off x="13450587" y="66557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/>
            <p:nvPr/>
          </p:nvCxnSpPr>
          <p:spPr>
            <a:xfrm>
              <a:off x="13450587" y="68081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/>
            <p:nvPr/>
          </p:nvCxnSpPr>
          <p:spPr>
            <a:xfrm>
              <a:off x="13450587" y="6960558"/>
              <a:ext cx="717818" cy="0"/>
            </a:xfrm>
            <a:prstGeom prst="straightConnector1">
              <a:avLst/>
            </a:prstGeom>
            <a:ln>
              <a:solidFill>
                <a:srgbClr val="558ED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Rounded Rectangle 358"/>
          <p:cNvSpPr/>
          <p:nvPr/>
        </p:nvSpPr>
        <p:spPr>
          <a:xfrm>
            <a:off x="5985886" y="3093274"/>
            <a:ext cx="949431" cy="1542371"/>
          </a:xfrm>
          <a:prstGeom prst="roundRect">
            <a:avLst/>
          </a:prstGeom>
          <a:noFill/>
          <a:ln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grpSp>
        <p:nvGrpSpPr>
          <p:cNvPr id="360" name="Group 359"/>
          <p:cNvGrpSpPr/>
          <p:nvPr/>
        </p:nvGrpSpPr>
        <p:grpSpPr>
          <a:xfrm>
            <a:off x="6294121" y="3405209"/>
            <a:ext cx="331391" cy="1048499"/>
            <a:chOff x="8157633" y="1547984"/>
            <a:chExt cx="706967" cy="1677596"/>
          </a:xfrm>
        </p:grpSpPr>
        <p:sp>
          <p:nvSpPr>
            <p:cNvPr id="361" name="Freeform 360"/>
            <p:cNvSpPr/>
            <p:nvPr/>
          </p:nvSpPr>
          <p:spPr>
            <a:xfrm>
              <a:off x="8157633" y="1547984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2" name="Straight Connector 361"/>
            <p:cNvCxnSpPr/>
            <p:nvPr/>
          </p:nvCxnSpPr>
          <p:spPr>
            <a:xfrm>
              <a:off x="8610600" y="1603018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Freeform 362"/>
            <p:cNvSpPr/>
            <p:nvPr/>
          </p:nvSpPr>
          <p:spPr>
            <a:xfrm>
              <a:off x="8157633" y="1984416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4" name="Straight Connector 363"/>
            <p:cNvCxnSpPr/>
            <p:nvPr/>
          </p:nvCxnSpPr>
          <p:spPr>
            <a:xfrm>
              <a:off x="8610600" y="2039450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Freeform 364"/>
            <p:cNvSpPr/>
            <p:nvPr/>
          </p:nvSpPr>
          <p:spPr>
            <a:xfrm>
              <a:off x="8157633" y="2420848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7" name="Straight Connector 366"/>
            <p:cNvCxnSpPr/>
            <p:nvPr/>
          </p:nvCxnSpPr>
          <p:spPr>
            <a:xfrm>
              <a:off x="8610600" y="2475882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Freeform 367"/>
            <p:cNvSpPr/>
            <p:nvPr/>
          </p:nvSpPr>
          <p:spPr>
            <a:xfrm>
              <a:off x="8157633" y="2857280"/>
              <a:ext cx="706967" cy="368300"/>
            </a:xfrm>
            <a:custGeom>
              <a:avLst/>
              <a:gdLst>
                <a:gd name="connsiteX0" fmla="*/ 0 w 706967"/>
                <a:gd name="connsiteY0" fmla="*/ 0 h 368300"/>
                <a:gd name="connsiteX1" fmla="*/ 706967 w 706967"/>
                <a:gd name="connsiteY1" fmla="*/ 4233 h 368300"/>
                <a:gd name="connsiteX2" fmla="*/ 702734 w 706967"/>
                <a:gd name="connsiteY2" fmla="*/ 368300 h 368300"/>
                <a:gd name="connsiteX3" fmla="*/ 4234 w 706967"/>
                <a:gd name="connsiteY3" fmla="*/ 368300 h 368300"/>
                <a:gd name="connsiteX4" fmla="*/ 4234 w 706967"/>
                <a:gd name="connsiteY4" fmla="*/ 368300 h 368300"/>
                <a:gd name="connsiteX5" fmla="*/ 4234 w 706967"/>
                <a:gd name="connsiteY5" fmla="*/ 36830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967" h="368300">
                  <a:moveTo>
                    <a:pt x="0" y="0"/>
                  </a:moveTo>
                  <a:lnTo>
                    <a:pt x="706967" y="4233"/>
                  </a:lnTo>
                  <a:lnTo>
                    <a:pt x="702734" y="368300"/>
                  </a:lnTo>
                  <a:lnTo>
                    <a:pt x="4234" y="368300"/>
                  </a:lnTo>
                  <a:lnTo>
                    <a:pt x="4234" y="368300"/>
                  </a:lnTo>
                  <a:lnTo>
                    <a:pt x="4234" y="368300"/>
                  </a:lnTo>
                </a:path>
              </a:pathLst>
            </a:cu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9" name="Straight Connector 368"/>
            <p:cNvCxnSpPr/>
            <p:nvPr/>
          </p:nvCxnSpPr>
          <p:spPr>
            <a:xfrm>
              <a:off x="8610600" y="2912314"/>
              <a:ext cx="0" cy="267433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" name="TextBox 369"/>
          <p:cNvSpPr txBox="1"/>
          <p:nvPr/>
        </p:nvSpPr>
        <p:spPr>
          <a:xfrm>
            <a:off x="5997443" y="2779471"/>
            <a:ext cx="952953" cy="463975"/>
          </a:xfrm>
          <a:prstGeom prst="rect">
            <a:avLst/>
          </a:prstGeom>
          <a:solidFill>
            <a:srgbClr val="FFFFFF"/>
          </a:solidFill>
        </p:spPr>
        <p:txBody>
          <a:bodyPr wrap="none" lIns="48006" tIns="24004" rIns="48006" bIns="24004" rtlCol="0">
            <a:spAutoFit/>
          </a:bodyPr>
          <a:lstStyle/>
          <a:p>
            <a:pPr algn="ctr"/>
            <a:r>
              <a:rPr lang="en-US" sz="1350" dirty="0"/>
              <a:t>Queues/</a:t>
            </a:r>
            <a:br>
              <a:rPr lang="en-US" sz="1350" dirty="0"/>
            </a:br>
            <a:r>
              <a:rPr lang="en-US" sz="1350" dirty="0"/>
              <a:t>Scheduling</a:t>
            </a:r>
          </a:p>
        </p:txBody>
      </p:sp>
      <p:sp>
        <p:nvSpPr>
          <p:cNvPr id="372" name="Rounded Rectangle 371"/>
          <p:cNvSpPr/>
          <p:nvPr/>
        </p:nvSpPr>
        <p:spPr>
          <a:xfrm>
            <a:off x="3942314" y="3460681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79" name="Rounded Rectangle 378"/>
          <p:cNvSpPr/>
          <p:nvPr/>
        </p:nvSpPr>
        <p:spPr>
          <a:xfrm>
            <a:off x="3992234" y="3412493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0" name="Rounded Rectangle 379"/>
          <p:cNvSpPr/>
          <p:nvPr/>
        </p:nvSpPr>
        <p:spPr>
          <a:xfrm>
            <a:off x="4042153" y="3364306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1" name="Rounded Rectangle 380"/>
          <p:cNvSpPr/>
          <p:nvPr/>
        </p:nvSpPr>
        <p:spPr>
          <a:xfrm>
            <a:off x="4092073" y="3316118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2" name="Rounded Rectangle 381"/>
          <p:cNvSpPr/>
          <p:nvPr/>
        </p:nvSpPr>
        <p:spPr>
          <a:xfrm>
            <a:off x="4141990" y="3267928"/>
            <a:ext cx="444707" cy="647822"/>
          </a:xfrm>
          <a:prstGeom prst="roundRect">
            <a:avLst/>
          </a:prstGeom>
          <a:solidFill>
            <a:srgbClr val="FFFFFF"/>
          </a:solidFill>
          <a:ln w="127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48006" tIns="24004" rIns="48006" bIns="24004" spcCol="0" rtlCol="0" anchor="ctr"/>
          <a:lstStyle/>
          <a:p>
            <a:pPr algn="ctr"/>
            <a:endParaRPr lang="en-US" sz="1350"/>
          </a:p>
        </p:txBody>
      </p:sp>
      <p:sp>
        <p:nvSpPr>
          <p:cNvPr id="383" name="Rectangle 382"/>
          <p:cNvSpPr/>
          <p:nvPr/>
        </p:nvSpPr>
        <p:spPr>
          <a:xfrm>
            <a:off x="1682429" y="2823178"/>
            <a:ext cx="5765537" cy="2012237"/>
          </a:xfrm>
          <a:prstGeom prst="rect">
            <a:avLst/>
          </a:prstGeom>
          <a:noFill/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6" tIns="24004" rIns="48006" bIns="24004" rtlCol="0" anchor="ctr"/>
          <a:lstStyle/>
          <a:p>
            <a:pPr algn="ctr"/>
            <a:endParaRPr lang="en-US" sz="1350"/>
          </a:p>
        </p:txBody>
      </p:sp>
      <p:grpSp>
        <p:nvGrpSpPr>
          <p:cNvPr id="384" name="Group 383"/>
          <p:cNvGrpSpPr/>
          <p:nvPr/>
        </p:nvGrpSpPr>
        <p:grpSpPr>
          <a:xfrm>
            <a:off x="3294578" y="4265511"/>
            <a:ext cx="2022019" cy="402790"/>
            <a:chOff x="3760180" y="6672413"/>
            <a:chExt cx="4313638" cy="644464"/>
          </a:xfrm>
        </p:grpSpPr>
        <p:sp>
          <p:nvSpPr>
            <p:cNvPr id="389" name="Rounded Rectangle 388"/>
            <p:cNvSpPr/>
            <p:nvPr/>
          </p:nvSpPr>
          <p:spPr>
            <a:xfrm>
              <a:off x="3760180" y="6903530"/>
              <a:ext cx="4313638" cy="413347"/>
            </a:xfrm>
            <a:prstGeom prst="roundRect">
              <a:avLst/>
            </a:prstGeom>
            <a:noFill/>
            <a:ln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4758848" y="6672413"/>
              <a:ext cx="3163941" cy="4801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Packet Metadata</a:t>
              </a: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1908674" y="3258920"/>
            <a:ext cx="946602" cy="865948"/>
            <a:chOff x="1674680" y="5127627"/>
            <a:chExt cx="2019417" cy="1385516"/>
          </a:xfrm>
        </p:grpSpPr>
        <p:sp>
          <p:nvSpPr>
            <p:cNvPr id="252" name="Connector 251"/>
            <p:cNvSpPr/>
            <p:nvPr/>
          </p:nvSpPr>
          <p:spPr>
            <a:xfrm>
              <a:off x="1735635" y="5127627"/>
              <a:ext cx="690439" cy="548071"/>
            </a:xfrm>
            <a:prstGeom prst="flowChartConnector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86" name="Connector 285"/>
            <p:cNvSpPr/>
            <p:nvPr/>
          </p:nvSpPr>
          <p:spPr>
            <a:xfrm>
              <a:off x="2725462" y="5130027"/>
              <a:ext cx="735020" cy="548071"/>
            </a:xfrm>
            <a:prstGeom prst="flowChartConnector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88" name="Connector 287"/>
            <p:cNvSpPr/>
            <p:nvPr/>
          </p:nvSpPr>
          <p:spPr>
            <a:xfrm>
              <a:off x="1860191" y="5921034"/>
              <a:ext cx="664313" cy="548071"/>
            </a:xfrm>
            <a:prstGeom prst="flowChartConnector">
              <a:avLst/>
            </a:prstGeom>
            <a:solidFill>
              <a:srgbClr val="D92A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90" name="Connector 289"/>
            <p:cNvSpPr/>
            <p:nvPr/>
          </p:nvSpPr>
          <p:spPr>
            <a:xfrm>
              <a:off x="2727012" y="5965072"/>
              <a:ext cx="733470" cy="548071"/>
            </a:xfrm>
            <a:prstGeom prst="flowChartConnector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cxnSp>
          <p:nvCxnSpPr>
            <p:cNvPr id="298" name="Straight Arrow Connector 297"/>
            <p:cNvCxnSpPr>
              <a:stCxn id="252" idx="6"/>
              <a:endCxn id="286" idx="2"/>
            </p:cNvCxnSpPr>
            <p:nvPr/>
          </p:nvCxnSpPr>
          <p:spPr>
            <a:xfrm>
              <a:off x="2426075" y="5401663"/>
              <a:ext cx="299387" cy="24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>
              <a:stCxn id="286" idx="3"/>
              <a:endCxn id="288" idx="7"/>
            </p:cNvCxnSpPr>
            <p:nvPr/>
          </p:nvCxnSpPr>
          <p:spPr>
            <a:xfrm flipH="1">
              <a:off x="2427217" y="5597835"/>
              <a:ext cx="405886" cy="40346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252" idx="4"/>
              <a:endCxn id="288" idx="0"/>
            </p:cNvCxnSpPr>
            <p:nvPr/>
          </p:nvCxnSpPr>
          <p:spPr>
            <a:xfrm>
              <a:off x="2080856" y="5675698"/>
              <a:ext cx="111491" cy="24533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252" idx="5"/>
              <a:endCxn id="290" idx="1"/>
            </p:cNvCxnSpPr>
            <p:nvPr/>
          </p:nvCxnSpPr>
          <p:spPr>
            <a:xfrm>
              <a:off x="2324963" y="5595435"/>
              <a:ext cx="509464" cy="4499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Freeform 99"/>
            <p:cNvSpPr/>
            <p:nvPr/>
          </p:nvSpPr>
          <p:spPr>
            <a:xfrm flipH="1">
              <a:off x="3333084" y="5142582"/>
              <a:ext cx="353721" cy="521822"/>
            </a:xfrm>
            <a:custGeom>
              <a:avLst/>
              <a:gdLst>
                <a:gd name="connsiteX0" fmla="*/ 341022 w 353722"/>
                <a:gd name="connsiteY0" fmla="*/ 81185 h 521822"/>
                <a:gd name="connsiteX1" fmla="*/ 197089 w 353722"/>
                <a:gd name="connsiteY1" fmla="*/ 752 h 521822"/>
                <a:gd name="connsiteX2" fmla="*/ 10822 w 353722"/>
                <a:gd name="connsiteY2" fmla="*/ 123518 h 521822"/>
                <a:gd name="connsiteX3" fmla="*/ 44689 w 353722"/>
                <a:gd name="connsiteY3" fmla="*/ 432552 h 521822"/>
                <a:gd name="connsiteX4" fmla="*/ 230955 w 353722"/>
                <a:gd name="connsiteY4" fmla="*/ 521452 h 521822"/>
                <a:gd name="connsiteX5" fmla="*/ 353722 w 353722"/>
                <a:gd name="connsiteY5" fmla="*/ 466418 h 52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722" h="521822">
                  <a:moveTo>
                    <a:pt x="341022" y="81185"/>
                  </a:moveTo>
                  <a:cubicBezTo>
                    <a:pt x="296572" y="37441"/>
                    <a:pt x="252122" y="-6303"/>
                    <a:pt x="197089" y="752"/>
                  </a:cubicBezTo>
                  <a:cubicBezTo>
                    <a:pt x="142056" y="7807"/>
                    <a:pt x="36222" y="51551"/>
                    <a:pt x="10822" y="123518"/>
                  </a:cubicBezTo>
                  <a:cubicBezTo>
                    <a:pt x="-14578" y="195485"/>
                    <a:pt x="8000" y="366230"/>
                    <a:pt x="44689" y="432552"/>
                  </a:cubicBezTo>
                  <a:cubicBezTo>
                    <a:pt x="81378" y="498874"/>
                    <a:pt x="179450" y="515808"/>
                    <a:pt x="230955" y="521452"/>
                  </a:cubicBezTo>
                  <a:cubicBezTo>
                    <a:pt x="282460" y="527096"/>
                    <a:pt x="353722" y="466418"/>
                    <a:pt x="353722" y="466418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736553" y="5982548"/>
              <a:ext cx="1009506" cy="42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solidFill>
                    <a:schemeClr val="bg1"/>
                  </a:solidFill>
                </a:rPr>
                <a:t>IPv4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659998" y="6019281"/>
              <a:ext cx="1009506" cy="424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solidFill>
                    <a:schemeClr val="bg1"/>
                  </a:solidFill>
                </a:rPr>
                <a:t>IPv6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2605935" y="5220405"/>
              <a:ext cx="108816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5" dirty="0">
                  <a:solidFill>
                    <a:srgbClr val="000000"/>
                  </a:solidFill>
                </a:rPr>
                <a:t>VLAN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674680" y="5157107"/>
              <a:ext cx="947951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Eth</a:t>
              </a: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3412117" y="3156157"/>
            <a:ext cx="1201559" cy="996136"/>
            <a:chOff x="4086925" y="5224007"/>
            <a:chExt cx="3701361" cy="1841271"/>
          </a:xfrm>
        </p:grpSpPr>
        <p:sp>
          <p:nvSpPr>
            <p:cNvPr id="374" name="Rectangle 373"/>
            <p:cNvSpPr/>
            <p:nvPr/>
          </p:nvSpPr>
          <p:spPr>
            <a:xfrm>
              <a:off x="4086925" y="5244116"/>
              <a:ext cx="673040" cy="226268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5411898" y="5246867"/>
              <a:ext cx="673040" cy="1818411"/>
            </a:xfrm>
            <a:prstGeom prst="rect">
              <a:avLst/>
            </a:prstGeom>
            <a:solidFill>
              <a:srgbClr val="D92A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4086925" y="6542997"/>
              <a:ext cx="673040" cy="498185"/>
            </a:xfrm>
            <a:prstGeom prst="rect">
              <a:avLst/>
            </a:prstGeom>
            <a:solidFill>
              <a:srgbClr val="D92A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086925" y="5569419"/>
              <a:ext cx="673040" cy="854731"/>
            </a:xfrm>
            <a:prstGeom prst="rect">
              <a:avLst/>
            </a:prstGeom>
            <a:solidFill>
              <a:srgbClr val="3366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115246" y="5224007"/>
              <a:ext cx="673040" cy="854731"/>
            </a:xfrm>
            <a:prstGeom prst="rect">
              <a:avLst/>
            </a:prstGeom>
            <a:solidFill>
              <a:srgbClr val="3366FF">
                <a:alpha val="6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86" name="Rectangle 385"/>
          <p:cNvSpPr/>
          <p:nvPr/>
        </p:nvSpPr>
        <p:spPr>
          <a:xfrm>
            <a:off x="4088355" y="3160046"/>
            <a:ext cx="293138" cy="615721"/>
          </a:xfrm>
          <a:prstGeom prst="rect">
            <a:avLst/>
          </a:prstGeom>
          <a:solidFill>
            <a:srgbClr val="5CF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87" name="Rectangle 386"/>
          <p:cNvSpPr/>
          <p:nvPr/>
        </p:nvSpPr>
        <p:spPr>
          <a:xfrm>
            <a:off x="4790831" y="3334242"/>
            <a:ext cx="293138" cy="773216"/>
          </a:xfrm>
          <a:prstGeom prst="rect">
            <a:avLst/>
          </a:prstGeom>
          <a:solidFill>
            <a:srgbClr val="FF0D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10" name="Down Arrow 109"/>
          <p:cNvSpPr/>
          <p:nvPr/>
        </p:nvSpPr>
        <p:spPr>
          <a:xfrm>
            <a:off x="5491928" y="2303860"/>
            <a:ext cx="216964" cy="519317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/>
          </a:p>
        </p:txBody>
      </p:sp>
      <p:sp>
        <p:nvSpPr>
          <p:cNvPr id="107" name="Rounded Rectangle 106"/>
          <p:cNvSpPr/>
          <p:nvPr/>
        </p:nvSpPr>
        <p:spPr>
          <a:xfrm>
            <a:off x="4613678" y="1821766"/>
            <a:ext cx="1972009" cy="2622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500" dirty="0">
                <a:solidFill>
                  <a:srgbClr val="2B69B7"/>
                </a:solidFill>
              </a:rPr>
              <a:t>Run-time API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249434" y="2089517"/>
            <a:ext cx="700493" cy="18350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35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109" name="Down Arrow 108"/>
          <p:cNvSpPr/>
          <p:nvPr/>
        </p:nvSpPr>
        <p:spPr>
          <a:xfrm>
            <a:off x="5498323" y="1500188"/>
            <a:ext cx="216964" cy="267891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sp>
        <p:nvSpPr>
          <p:cNvPr id="106" name="Rectangle 105"/>
          <p:cNvSpPr/>
          <p:nvPr/>
        </p:nvSpPr>
        <p:spPr>
          <a:xfrm>
            <a:off x="4629151" y="803672"/>
            <a:ext cx="1972009" cy="58936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Switch OS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6961928" y="515240"/>
            <a:ext cx="550151" cy="547756"/>
            <a:chOff x="1611669" y="459742"/>
            <a:chExt cx="1173658" cy="876409"/>
          </a:xfrm>
        </p:grpSpPr>
        <p:sp>
          <p:nvSpPr>
            <p:cNvPr id="113" name="TextBox 112"/>
            <p:cNvSpPr txBox="1"/>
            <p:nvPr/>
          </p:nvSpPr>
          <p:spPr>
            <a:xfrm>
              <a:off x="1611669" y="922500"/>
              <a:ext cx="1173658" cy="413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Run!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1861538" y="505992"/>
              <a:ext cx="538861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76013" y="459742"/>
              <a:ext cx="59913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49" y="2570063"/>
            <a:ext cx="858356" cy="54517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P4-Based Workflow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Document 7"/>
          <p:cNvSpPr/>
          <p:nvPr/>
        </p:nvSpPr>
        <p:spPr>
          <a:xfrm>
            <a:off x="2628900" y="857250"/>
            <a:ext cx="971550" cy="482204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L2_L3.p4</a:t>
            </a:r>
          </a:p>
        </p:txBody>
      </p:sp>
      <p:sp>
        <p:nvSpPr>
          <p:cNvPr id="120" name="Down Arrow 119"/>
          <p:cNvSpPr/>
          <p:nvPr/>
        </p:nvSpPr>
        <p:spPr>
          <a:xfrm rot="16200000">
            <a:off x="3870224" y="1434010"/>
            <a:ext cx="203404" cy="1085850"/>
          </a:xfrm>
          <a:prstGeom prst="downArrow">
            <a:avLst>
              <a:gd name="adj1" fmla="val 50000"/>
              <a:gd name="adj2" fmla="val 437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1978311" y="2357437"/>
            <a:ext cx="1117615" cy="526420"/>
            <a:chOff x="1090506" y="2382926"/>
            <a:chExt cx="2384239" cy="842270"/>
          </a:xfrm>
        </p:grpSpPr>
        <p:sp>
          <p:nvSpPr>
            <p:cNvPr id="122" name="TextBox 121"/>
            <p:cNvSpPr txBox="1"/>
            <p:nvPr/>
          </p:nvSpPr>
          <p:spPr>
            <a:xfrm>
              <a:off x="1090506" y="2811546"/>
              <a:ext cx="2384239" cy="413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350" dirty="0"/>
                <a:t>Reconfigure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1984460" y="2434498"/>
              <a:ext cx="502533" cy="374336"/>
            </a:xfrm>
            <a:prstGeom prst="ellipse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91233" y="2382926"/>
              <a:ext cx="599137" cy="480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25" name="Document 124"/>
          <p:cNvSpPr/>
          <p:nvPr/>
        </p:nvSpPr>
        <p:spPr>
          <a:xfrm>
            <a:off x="2628900" y="857250"/>
            <a:ext cx="971550" cy="482204"/>
          </a:xfrm>
          <a:prstGeom prst="flowChart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VXLAN.p4</a:t>
            </a:r>
          </a:p>
        </p:txBody>
      </p:sp>
      <p:sp>
        <p:nvSpPr>
          <p:cNvPr id="134" name="Connector 133"/>
          <p:cNvSpPr/>
          <p:nvPr/>
        </p:nvSpPr>
        <p:spPr>
          <a:xfrm>
            <a:off x="1964719" y="4230036"/>
            <a:ext cx="303330" cy="342545"/>
          </a:xfrm>
          <a:prstGeom prst="flowChartConnector">
            <a:avLst/>
          </a:prstGeom>
          <a:solidFill>
            <a:srgbClr val="5CFF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sp>
        <p:nvSpPr>
          <p:cNvPr id="135" name="Connector 134"/>
          <p:cNvSpPr/>
          <p:nvPr/>
        </p:nvSpPr>
        <p:spPr>
          <a:xfrm>
            <a:off x="2409112" y="4230036"/>
            <a:ext cx="336656" cy="342545"/>
          </a:xfrm>
          <a:prstGeom prst="flowChartConnector">
            <a:avLst/>
          </a:prstGeom>
          <a:solidFill>
            <a:srgbClr val="FF0D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</p:txBody>
      </p:sp>
      <p:cxnSp>
        <p:nvCxnSpPr>
          <p:cNvPr id="136" name="Straight Arrow Connector 135"/>
          <p:cNvCxnSpPr>
            <a:endCxn id="134" idx="0"/>
          </p:cNvCxnSpPr>
          <p:nvPr/>
        </p:nvCxnSpPr>
        <p:spPr>
          <a:xfrm flipH="1">
            <a:off x="2116384" y="4097343"/>
            <a:ext cx="34946" cy="132693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2286000" y="4339828"/>
            <a:ext cx="114300" cy="53579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34" idx="7"/>
          </p:cNvCxnSpPr>
          <p:nvPr/>
        </p:nvCxnSpPr>
        <p:spPr>
          <a:xfrm flipH="1">
            <a:off x="2223628" y="4074703"/>
            <a:ext cx="228677" cy="205498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909675" y="4277513"/>
            <a:ext cx="48923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>
                <a:solidFill>
                  <a:srgbClr val="000000"/>
                </a:solidFill>
              </a:rPr>
              <a:t>UDP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43151" y="4327439"/>
            <a:ext cx="49885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VXLAN</a:t>
            </a:r>
          </a:p>
        </p:txBody>
      </p:sp>
      <p:pic>
        <p:nvPicPr>
          <p:cNvPr id="126" name="Picture 125" descr="p4_logotype_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7357">
            <a:off x="1499985" y="2636388"/>
            <a:ext cx="329126" cy="2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  <p:bldP spid="387" grpId="0" animBg="1"/>
      <p:bldP spid="107" grpId="0" animBg="1"/>
      <p:bldP spid="107" grpId="1" animBg="1"/>
      <p:bldP spid="120" grpId="0" animBg="1"/>
      <p:bldP spid="120" grpId="1" animBg="1"/>
      <p:bldP spid="134" grpId="0" animBg="1"/>
      <p:bldP spid="135" grpId="0" animBg="1"/>
      <p:bldP spid="139" grpId="0"/>
      <p:bldP spid="1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1" y="109537"/>
            <a:ext cx="6172200" cy="47982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 The P4 Language Consortium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046712"/>
            <a:ext cx="2800350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/>
              <a:t>Consortium of academic and industry members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/>
              <a:t>Open source, evolving, domain-specific language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/>
              <a:t>Permissive Apache license, code on </a:t>
            </a:r>
            <a:r>
              <a:rPr lang="en-US" sz="1400" b="1" dirty="0" err="1"/>
              <a:t>GitHub</a:t>
            </a:r>
            <a:r>
              <a:rPr lang="en-US" sz="1400" b="1" dirty="0"/>
              <a:t> today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/>
              <a:t>Membership is free: contributions are welcome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/>
              <a:t>Independent, set up as a California nonprofit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809728"/>
              </p:ext>
            </p:extLst>
          </p:nvPr>
        </p:nvGraphicFramePr>
        <p:xfrm>
          <a:off x="3352800" y="971549"/>
          <a:ext cx="5431647" cy="34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Image" r:id="rId4" imgW="11669760" imgH="7872840" progId="PhotoshopElements.Image.11">
                  <p:embed/>
                </p:oleObj>
              </mc:Choice>
              <mc:Fallback>
                <p:oleObj name="Image" r:id="rId4" imgW="11669760" imgH="7872840" progId="PhotoshopElements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2800" y="971549"/>
                        <a:ext cx="5431647" cy="343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57300" y="119361"/>
          <a:ext cx="1257300" cy="455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Image" r:id="rId6" imgW="1739520" imgH="647280" progId="PhotoshopElements.Image.11">
                  <p:embed/>
                </p:oleObj>
              </mc:Choice>
              <mc:Fallback>
                <p:oleObj name="Image" r:id="rId6" imgW="1739520" imgH="647280" progId="PhotoshopElements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7300" y="119361"/>
                        <a:ext cx="1257300" cy="455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3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119475"/>
            <a:ext cx="990599" cy="4521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74" y="2066937"/>
            <a:ext cx="1046726" cy="4743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874" y="2094059"/>
            <a:ext cx="1046726" cy="475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674" y="2114551"/>
            <a:ext cx="936087" cy="424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474" y="2038350"/>
            <a:ext cx="1104340" cy="502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474" y="2114550"/>
            <a:ext cx="920218" cy="4197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874" y="2068489"/>
            <a:ext cx="970526" cy="44161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7744" y="2175502"/>
            <a:ext cx="1025746" cy="254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Systems</a:t>
            </a:r>
          </a:p>
        </p:txBody>
      </p:sp>
      <p:pic>
        <p:nvPicPr>
          <p:cNvPr id="44" name="Picture 43" descr="p4_logotype_web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411" y="75342"/>
            <a:ext cx="493410" cy="4284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50838" cy="497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P4.org Membership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527" y="3867150"/>
            <a:ext cx="906788" cy="4107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085" y="3714750"/>
            <a:ext cx="998522" cy="617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377" y="3853369"/>
            <a:ext cx="966927" cy="3947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74" y="3804046"/>
            <a:ext cx="478414" cy="4784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258" y="3867150"/>
            <a:ext cx="940542" cy="42892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76200" y="3880360"/>
            <a:ext cx="1192672" cy="254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Academia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343" y="3817736"/>
            <a:ext cx="430414" cy="430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571750"/>
            <a:ext cx="966311" cy="4387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876" y="2876550"/>
            <a:ext cx="989724" cy="4503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571751"/>
            <a:ext cx="974246" cy="4407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3105150"/>
            <a:ext cx="861073" cy="3895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99" y="3257550"/>
            <a:ext cx="1175405" cy="5360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105150"/>
            <a:ext cx="1111182" cy="5058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3073262"/>
            <a:ext cx="1066800" cy="487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3157528"/>
            <a:ext cx="761999" cy="34684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6984" y="3079047"/>
            <a:ext cx="1004883" cy="254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Targets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524638"/>
            <a:ext cx="1143000" cy="52052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16433" y="2555661"/>
            <a:ext cx="1488768" cy="677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2876550"/>
            <a:ext cx="998472" cy="2909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1" y="3105150"/>
            <a:ext cx="958184" cy="434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6200" y="1500188"/>
            <a:ext cx="1192672" cy="254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/>
              <a:t>Operators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1339454"/>
            <a:ext cx="1038784" cy="47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1" y="1498521"/>
            <a:ext cx="1066799" cy="484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895602" y="1232298"/>
            <a:ext cx="1268420" cy="577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1" y="1428750"/>
            <a:ext cx="1244466" cy="566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807" y="1276350"/>
            <a:ext cx="920393" cy="381000"/>
          </a:xfrm>
          <a:prstGeom prst="rect">
            <a:avLst/>
          </a:prstGeom>
        </p:spPr>
      </p:pic>
      <p:pic>
        <p:nvPicPr>
          <p:cNvPr id="51" name="Picture 14" descr="intel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8860" y="655416"/>
            <a:ext cx="1305560" cy="5943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princeton-university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0978" y="647459"/>
            <a:ext cx="1017163" cy="6288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2" descr="standford-university"/>
          <p:cNvPicPr>
            <a:picLocks noChangeAspect="1" noChangeArrowheads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3692" y="692145"/>
            <a:ext cx="1194755" cy="487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4" descr="File:Googlelogo.png"/>
          <p:cNvPicPr>
            <a:picLocks noChangeAspect="1" noChangeArrowheads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3052" y="822538"/>
            <a:ext cx="900257" cy="30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52400" y="666750"/>
            <a:ext cx="2181785" cy="204776"/>
          </a:xfrm>
          <a:prstGeom prst="rect">
            <a:avLst/>
          </a:prstGeom>
          <a:noFill/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P4 </a:t>
            </a:r>
            <a:r>
              <a:rPr lang="en-US" sz="115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Paper Authors</a:t>
            </a:r>
            <a:r>
              <a:rPr lang="en-US" sz="11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4400" y="4426863"/>
            <a:ext cx="39624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solidFill>
                  <a:srgbClr val="00B050"/>
                </a:solidFill>
              </a:rPr>
              <a:t>Open source</a:t>
            </a:r>
            <a:r>
              <a:rPr lang="en-US" sz="1100" b="1" dirty="0" smtClean="0"/>
              <a:t>, evolving, domain-specific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 smtClean="0"/>
              <a:t>Permissive Apache license, code on GitHub today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5551" y="654627"/>
            <a:ext cx="1631950" cy="742950"/>
          </a:xfrm>
          <a:prstGeom prst="rect">
            <a:avLst/>
          </a:prstGeom>
        </p:spPr>
      </p:pic>
      <p:pic>
        <p:nvPicPr>
          <p:cNvPr id="22" name="Picture 21" descr="cmcsa-logo-p4-v1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428750"/>
            <a:ext cx="1208271" cy="550069"/>
          </a:xfrm>
          <a:prstGeom prst="rect">
            <a:avLst/>
          </a:prstGeom>
        </p:spPr>
      </p:pic>
      <p:pic>
        <p:nvPicPr>
          <p:cNvPr id="29" name="Picture 28" descr="h1_kt.png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1" y="1393030"/>
            <a:ext cx="415434" cy="340520"/>
          </a:xfrm>
          <a:prstGeom prst="rect">
            <a:avLst/>
          </a:prstGeom>
        </p:spPr>
      </p:pic>
      <p:pic>
        <p:nvPicPr>
          <p:cNvPr id="30" name="Picture 29" descr="tencent-logo-p4.png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32" y="1581150"/>
            <a:ext cx="1004068" cy="457105"/>
          </a:xfrm>
          <a:prstGeom prst="rect">
            <a:avLst/>
          </a:prstGeom>
        </p:spPr>
      </p:pic>
      <p:pic>
        <p:nvPicPr>
          <p:cNvPr id="42" name="Picture 41" descr="brcm-ltd-logo-p4.png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800351"/>
            <a:ext cx="1150525" cy="523780"/>
          </a:xfrm>
          <a:prstGeom prst="rect">
            <a:avLst/>
          </a:prstGeom>
        </p:spPr>
      </p:pic>
      <p:pic>
        <p:nvPicPr>
          <p:cNvPr id="45" name="Picture 44" descr="cn-logo-p4-v1.png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33551"/>
            <a:ext cx="914400" cy="416283"/>
          </a:xfrm>
          <a:prstGeom prst="rect">
            <a:avLst/>
          </a:prstGeom>
        </p:spPr>
      </p:pic>
      <p:pic>
        <p:nvPicPr>
          <p:cNvPr id="46" name="Picture 45" descr="inventec-logo-p4.png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74" y="2114551"/>
            <a:ext cx="1061709" cy="483346"/>
          </a:xfrm>
          <a:prstGeom prst="rect">
            <a:avLst/>
          </a:prstGeom>
        </p:spPr>
      </p:pic>
      <p:pic>
        <p:nvPicPr>
          <p:cNvPr id="47" name="Picture 46" descr="hitechglobal-logo-p4.png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2647950"/>
            <a:ext cx="851331" cy="387571"/>
          </a:xfrm>
          <a:prstGeom prst="rect">
            <a:avLst/>
          </a:prstGeom>
        </p:spPr>
      </p:pic>
      <p:pic>
        <p:nvPicPr>
          <p:cNvPr id="48" name="Picture 47" descr="mosys-logo-p4.png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3238260"/>
            <a:ext cx="1142999" cy="520354"/>
          </a:xfrm>
          <a:prstGeom prst="rect">
            <a:avLst/>
          </a:prstGeom>
        </p:spPr>
      </p:pic>
      <p:pic>
        <p:nvPicPr>
          <p:cNvPr id="49" name="Picture 48" descr="vmware-logo-p4.png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3355449"/>
            <a:ext cx="1142365" cy="520065"/>
          </a:xfrm>
          <a:prstGeom prst="rect">
            <a:avLst/>
          </a:prstGeom>
        </p:spPr>
      </p:pic>
      <p:pic>
        <p:nvPicPr>
          <p:cNvPr id="50" name="Picture 49" descr="noviflow-logo-p4.png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3333751"/>
            <a:ext cx="1057048" cy="48122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0" y="2035969"/>
            <a:ext cx="9144000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0" y="2625328"/>
            <a:ext cx="9144000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0" y="3790950"/>
            <a:ext cx="9144000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0" y="4324350"/>
            <a:ext cx="9144000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0" y="1285875"/>
            <a:ext cx="9144000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971" y="709090"/>
            <a:ext cx="1095456" cy="498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953000" y="4400550"/>
            <a:ext cx="39624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 smtClean="0">
                <a:solidFill>
                  <a:srgbClr val="00B050"/>
                </a:solidFill>
              </a:rPr>
              <a:t>Membership </a:t>
            </a:r>
            <a:r>
              <a:rPr lang="en-US" sz="1100" b="1" dirty="0">
                <a:solidFill>
                  <a:srgbClr val="00B050"/>
                </a:solidFill>
              </a:rPr>
              <a:t>is free</a:t>
            </a:r>
            <a:r>
              <a:rPr lang="en-US" sz="1100" b="1" dirty="0" smtClean="0"/>
              <a:t>: contributions are welcome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Independent, set up as a California </a:t>
            </a:r>
            <a:r>
              <a:rPr lang="en-US" sz="1100" b="1" dirty="0" smtClean="0"/>
              <a:t>nonprofit</a:t>
            </a:r>
            <a:endParaRPr lang="en-US" sz="11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62792" y="666750"/>
            <a:ext cx="8818416" cy="51504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7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Concepts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</a:p>
          <a:p>
            <a:pPr lvl="1"/>
            <a:r>
              <a:rPr lang="en-US" dirty="0" smtClean="0"/>
              <a:t>Parser / Deparser</a:t>
            </a:r>
          </a:p>
          <a:p>
            <a:pPr lvl="1"/>
            <a:r>
              <a:rPr lang="en-US" dirty="0" smtClean="0"/>
              <a:t>Match-Action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P4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anatomy of a basic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>
          <a:xfrm>
            <a:off x="1257300" y="2857500"/>
            <a:ext cx="5595995" cy="20002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Parser</a:t>
            </a:r>
          </a:p>
          <a:p>
            <a:pPr lvl="1"/>
            <a:r>
              <a:rPr lang="en-US" dirty="0" smtClean="0"/>
              <a:t>Converts packet data into a metadata (Parsed Representation)</a:t>
            </a:r>
          </a:p>
          <a:p>
            <a:r>
              <a:rPr lang="en-US" dirty="0" err="1" smtClean="0"/>
              <a:t>Match+Action</a:t>
            </a:r>
            <a:r>
              <a:rPr lang="en-US" dirty="0" smtClean="0"/>
              <a:t> Tables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perate on metadata</a:t>
            </a:r>
          </a:p>
          <a:p>
            <a:r>
              <a:rPr lang="en-US" dirty="0" smtClean="0"/>
              <a:t>Deparser</a:t>
            </a:r>
          </a:p>
          <a:p>
            <a:pPr lvl="1"/>
            <a:r>
              <a:rPr lang="en-US" dirty="0" smtClean="0"/>
              <a:t>Converts metadata back into a serialized packet</a:t>
            </a:r>
          </a:p>
          <a:p>
            <a:r>
              <a:rPr lang="en-US" dirty="0" smtClean="0"/>
              <a:t>Metadata Bus</a:t>
            </a:r>
          </a:p>
          <a:p>
            <a:pPr lvl="1"/>
            <a:r>
              <a:rPr lang="en-US" dirty="0" smtClean="0"/>
              <a:t>Carries the information within the pipeline</a:t>
            </a:r>
          </a:p>
          <a:p>
            <a:pPr lvl="1"/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6818918" y="2901619"/>
            <a:ext cx="191489" cy="1384529"/>
          </a:xfrm>
          <a:prstGeom prst="rightBrace">
            <a:avLst/>
          </a:prstGeom>
          <a:ln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ounded Rectangle 2"/>
          <p:cNvSpPr/>
          <p:nvPr/>
        </p:nvSpPr>
        <p:spPr>
          <a:xfrm>
            <a:off x="7147894" y="3407315"/>
            <a:ext cx="687395" cy="3780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1350" dirty="0"/>
              <a:t>All are optional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805140"/>
            <a:ext cx="7848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Anatomy of a Switch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6136" y="773050"/>
            <a:ext cx="6515100" cy="19430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Ingress Pipeline</a:t>
            </a:r>
          </a:p>
          <a:p>
            <a:r>
              <a:rPr lang="en-US" dirty="0" smtClean="0"/>
              <a:t>Egress Pipeline</a:t>
            </a:r>
          </a:p>
          <a:p>
            <a:r>
              <a:rPr lang="en-US" dirty="0" smtClean="0"/>
              <a:t>Traffic Manager</a:t>
            </a:r>
          </a:p>
          <a:p>
            <a:pPr lvl="1"/>
            <a:r>
              <a:rPr lang="en-US" dirty="0" smtClean="0"/>
              <a:t>N:1 Relationships: </a:t>
            </a:r>
            <a:r>
              <a:rPr lang="en-US" dirty="0" err="1" smtClean="0"/>
              <a:t>Queueing</a:t>
            </a:r>
            <a:r>
              <a:rPr lang="en-US" dirty="0" smtClean="0"/>
              <a:t>, Congestion Control</a:t>
            </a:r>
          </a:p>
          <a:p>
            <a:pPr lvl="1"/>
            <a:r>
              <a:rPr lang="en-US" dirty="0" smtClean="0"/>
              <a:t>1:N Relationships: Replication</a:t>
            </a:r>
          </a:p>
          <a:p>
            <a:pPr lvl="1"/>
            <a:r>
              <a:rPr lang="en-US" dirty="0" smtClean="0"/>
              <a:t>Scheduling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186703" y="3814482"/>
            <a:ext cx="2328333" cy="628650"/>
            <a:chOff x="990600" y="3733801"/>
            <a:chExt cx="7619999" cy="2438400"/>
          </a:xfrm>
        </p:grpSpPr>
        <p:grpSp>
          <p:nvGrpSpPr>
            <p:cNvPr id="8" name="Group 7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9" name="Rectangle 8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2" name="Rectangle 11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5" name="Rectangle 14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8" name="Rectangle 17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31176" y="3841778"/>
            <a:ext cx="2328333" cy="628650"/>
            <a:chOff x="381001" y="3733800"/>
            <a:chExt cx="7619999" cy="2438400"/>
          </a:xfrm>
        </p:grpSpPr>
        <p:sp>
          <p:nvSpPr>
            <p:cNvPr id="24" name="Rectangle 23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37" name="Rectangle 36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35" name="Rectangle 34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33" name="Rectangle 32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31" name="Rectangle 30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4055533" y="3714750"/>
            <a:ext cx="10308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Queueing</a:t>
            </a:r>
            <a:r>
              <a:rPr lang="en-US" sz="1050" dirty="0"/>
              <a:t>, Replication &amp; Scheduling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179483" y="2807669"/>
            <a:ext cx="2514599" cy="628650"/>
            <a:chOff x="381001" y="3733800"/>
            <a:chExt cx="8229598" cy="2438401"/>
          </a:xfrm>
        </p:grpSpPr>
        <p:sp>
          <p:nvSpPr>
            <p:cNvPr id="41" name="Rectangle 40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54" name="Rectangle 53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52" name="Rectangle 51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50" name="Rectangle 49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48" name="Rectangle 47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47800" y="2800350"/>
            <a:ext cx="2514599" cy="628650"/>
            <a:chOff x="381001" y="3733800"/>
            <a:chExt cx="8229598" cy="2438401"/>
          </a:xfrm>
        </p:grpSpPr>
        <p:sp>
          <p:nvSpPr>
            <p:cNvPr id="57" name="Rectangle 56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70" name="Rectangle 69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8" name="Rectangle 67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6" name="Rectangle 65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4" name="Rectangle 63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sp>
        <p:nvSpPr>
          <p:cNvPr id="72" name="Rounded Rectangle 71"/>
          <p:cNvSpPr/>
          <p:nvPr/>
        </p:nvSpPr>
        <p:spPr>
          <a:xfrm>
            <a:off x="4055533" y="2686050"/>
            <a:ext cx="10308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Queueing</a:t>
            </a:r>
            <a:r>
              <a:rPr lang="en-US" sz="1050" dirty="0"/>
              <a:t>, Replication &amp; Scheduling</a:t>
            </a:r>
          </a:p>
        </p:txBody>
      </p:sp>
    </p:spTree>
    <p:extLst>
      <p:ext uri="{BB962C8B-B14F-4D97-AF65-F5344CB8AC3E}">
        <p14:creationId xmlns:p14="http://schemas.microsoft.com/office/powerpoint/2010/main" val="121085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Anatomy of a NIC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736509"/>
            <a:ext cx="6515100" cy="628649"/>
          </a:xfrm>
        </p:spPr>
        <p:txBody>
          <a:bodyPr/>
          <a:lstStyle/>
          <a:p>
            <a:r>
              <a:rPr lang="en-US" dirty="0" smtClean="0"/>
              <a:t>Single or Dual Pipeline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057400" y="1881189"/>
            <a:ext cx="4743450" cy="800100"/>
            <a:chOff x="381001" y="3733800"/>
            <a:chExt cx="8229598" cy="2438401"/>
          </a:xfrm>
        </p:grpSpPr>
        <p:sp>
          <p:nvSpPr>
            <p:cNvPr id="57" name="Rectangle 56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70" name="Rectangle 69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8" name="Rectangle 67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6" name="Rectangle 65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4" name="Rectangle 63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057400" y="2852739"/>
            <a:ext cx="4743450" cy="800100"/>
            <a:chOff x="381001" y="3733800"/>
            <a:chExt cx="8229598" cy="2438401"/>
          </a:xfrm>
        </p:grpSpPr>
        <p:sp>
          <p:nvSpPr>
            <p:cNvPr id="74" name="Rectangle 73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87" name="Rectangle 86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85" name="Rectangle 84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83" name="Rectangle 82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81" name="Rectangle 80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9" name="Rectangle 78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1485900" y="2166939"/>
            <a:ext cx="5143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Right Arrow 88"/>
          <p:cNvSpPr/>
          <p:nvPr/>
        </p:nvSpPr>
        <p:spPr>
          <a:xfrm>
            <a:off x="6858000" y="2166939"/>
            <a:ext cx="5143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ight Arrow 89"/>
          <p:cNvSpPr/>
          <p:nvPr/>
        </p:nvSpPr>
        <p:spPr>
          <a:xfrm flipH="1">
            <a:off x="6858000" y="3081339"/>
            <a:ext cx="5143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ight Arrow 90"/>
          <p:cNvSpPr/>
          <p:nvPr/>
        </p:nvSpPr>
        <p:spPr>
          <a:xfrm flipH="1">
            <a:off x="1485900" y="3081339"/>
            <a:ext cx="5143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028700" y="2559823"/>
            <a:ext cx="1085850" cy="30008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858000" y="2559823"/>
            <a:ext cx="800100" cy="30008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350" dirty="0"/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122049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Anatomy of Protocol Plugin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71949" y="761717"/>
            <a:ext cx="6515100" cy="6286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Single, “Bare” Pipeline</a:t>
            </a:r>
          </a:p>
          <a:p>
            <a:pPr lvl="1"/>
            <a:r>
              <a:rPr lang="en-US" dirty="0" smtClean="0"/>
              <a:t>No parsing/</a:t>
            </a:r>
            <a:r>
              <a:rPr lang="en-US" dirty="0" err="1" smtClean="0"/>
              <a:t>deparsing</a:t>
            </a:r>
            <a:r>
              <a:rPr lang="en-US" dirty="0" smtClean="0"/>
              <a:t>, just 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475441" y="1997263"/>
            <a:ext cx="4040718" cy="725091"/>
            <a:chOff x="990600" y="3810000"/>
            <a:chExt cx="7010400" cy="2209800"/>
          </a:xfrm>
        </p:grpSpPr>
        <p:grpSp>
          <p:nvGrpSpPr>
            <p:cNvPr id="58" name="Group 57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70" name="Rectangle 69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8" name="Rectangle 67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6" name="Rectangle 65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64" name="Rectangle 63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/>
                <a:t>Metadata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1838325" y="2258009"/>
            <a:ext cx="5143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Right Arrow 88"/>
          <p:cNvSpPr/>
          <p:nvPr/>
        </p:nvSpPr>
        <p:spPr>
          <a:xfrm>
            <a:off x="6638925" y="2258009"/>
            <a:ext cx="5143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1323975" y="1965093"/>
            <a:ext cx="1085850" cy="30008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753225" y="1907943"/>
            <a:ext cx="800100" cy="300082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35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51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Program Sections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73095" y="2666469"/>
            <a:ext cx="3589705" cy="1054685"/>
            <a:chOff x="381001" y="3733800"/>
            <a:chExt cx="8229598" cy="2438401"/>
          </a:xfrm>
        </p:grpSpPr>
        <p:sp>
          <p:nvSpPr>
            <p:cNvPr id="8" name="Rectangle 7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21" name="Rectangle 20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9" name="Rectangle 18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7" name="Rectangle 16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5" name="Rectangle 14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 smtClean="0"/>
                <a:t>Header / Metadata</a:t>
              </a:r>
              <a:endParaRPr lang="en-US" sz="750" dirty="0"/>
            </a:p>
          </p:txBody>
        </p:sp>
      </p:grpSp>
      <p:sp>
        <p:nvSpPr>
          <p:cNvPr id="3" name="Snip Single Corner Rectangle 2"/>
          <p:cNvSpPr/>
          <p:nvPr/>
        </p:nvSpPr>
        <p:spPr>
          <a:xfrm>
            <a:off x="199411" y="773737"/>
            <a:ext cx="2858540" cy="4085501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/>
          <a:p>
            <a:endParaRPr lang="en-US" sz="1350" dirty="0"/>
          </a:p>
        </p:txBody>
      </p:sp>
      <p:sp>
        <p:nvSpPr>
          <p:cNvPr id="23" name="Parallelogram 22"/>
          <p:cNvSpPr/>
          <p:nvPr/>
        </p:nvSpPr>
        <p:spPr>
          <a:xfrm>
            <a:off x="333320" y="2472017"/>
            <a:ext cx="2628900" cy="991721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 lnSpcReduction="10000"/>
          </a:bodyPr>
          <a:lstStyle/>
          <a:p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parser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parse_ethernet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{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</a:t>
            </a:r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extract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(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ethernet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);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</a:t>
            </a:r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return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</a:t>
            </a:r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switch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(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ethernet.ethertype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) {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  0x8100 : 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parse_vlan_tag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;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  0x0800 : parse_ipv4;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  0x8847 : 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parse_mpls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;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  default: ingress;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}</a:t>
            </a:r>
          </a:p>
        </p:txBody>
      </p:sp>
      <p:cxnSp>
        <p:nvCxnSpPr>
          <p:cNvPr id="25" name="Elbow Connector 24"/>
          <p:cNvCxnSpPr>
            <a:stCxn id="23" idx="0"/>
            <a:endCxn id="8" idx="1"/>
          </p:cNvCxnSpPr>
          <p:nvPr/>
        </p:nvCxnSpPr>
        <p:spPr>
          <a:xfrm rot="16200000" flipH="1">
            <a:off x="2563064" y="1556723"/>
            <a:ext cx="194452" cy="2025040"/>
          </a:xfrm>
          <a:prstGeom prst="bentConnector3">
            <a:avLst>
              <a:gd name="adj1" fmla="val -117561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3" idx="0"/>
            <a:endCxn id="13" idx="1"/>
          </p:cNvCxnSpPr>
          <p:nvPr/>
        </p:nvCxnSpPr>
        <p:spPr>
          <a:xfrm rot="16200000" flipH="1">
            <a:off x="4258201" y="-138415"/>
            <a:ext cx="194453" cy="5415317"/>
          </a:xfrm>
          <a:prstGeom prst="bentConnector3">
            <a:avLst>
              <a:gd name="adj1" fmla="val -117561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Parallelogram 27"/>
          <p:cNvSpPr/>
          <p:nvPr/>
        </p:nvSpPr>
        <p:spPr>
          <a:xfrm>
            <a:off x="333319" y="3779355"/>
            <a:ext cx="2628900" cy="1029665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 lnSpcReduction="10000"/>
          </a:bodyPr>
          <a:lstStyle/>
          <a:p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table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port_table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{ … }</a:t>
            </a:r>
          </a:p>
          <a:p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/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control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ingress {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</a:t>
            </a:r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apply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(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port_table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);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</a:t>
            </a:r>
            <a:r>
              <a:rPr lang="en-US" sz="675" b="1" dirty="0">
                <a:solidFill>
                  <a:srgbClr val="17375E"/>
                </a:solidFill>
                <a:latin typeface="Andale Mono"/>
                <a:cs typeface="Andale Mono"/>
              </a:rPr>
              <a:t>if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(l2_meta.vlan_tags == 0) {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    </a:t>
            </a:r>
            <a:r>
              <a:rPr lang="en-US" sz="675" dirty="0" err="1">
                <a:solidFill>
                  <a:srgbClr val="17375E"/>
                </a:solidFill>
                <a:latin typeface="Andale Mono"/>
                <a:cs typeface="Andale Mono"/>
              </a:rPr>
              <a:t>process_assign_vlan</a:t>
            </a: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    }</a:t>
            </a:r>
            <a:b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</a:br>
            <a:r>
              <a:rPr lang="en-US" sz="675" dirty="0">
                <a:solidFill>
                  <a:srgbClr val="17375E"/>
                </a:solidFill>
                <a:latin typeface="Andale Mono"/>
                <a:cs typeface="Andale Mono"/>
              </a:rPr>
              <a:t>}</a:t>
            </a:r>
          </a:p>
        </p:txBody>
      </p:sp>
      <p:cxnSp>
        <p:nvCxnSpPr>
          <p:cNvPr id="40" name="Elbow Connector 39"/>
          <p:cNvCxnSpPr>
            <a:stCxn id="28" idx="2"/>
            <a:endCxn id="22" idx="2"/>
          </p:cNvCxnSpPr>
          <p:nvPr/>
        </p:nvCxnSpPr>
        <p:spPr>
          <a:xfrm flipV="1">
            <a:off x="2833511" y="3651221"/>
            <a:ext cx="1337868" cy="6429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28" idx="2"/>
            <a:endCxn id="20" idx="2"/>
          </p:cNvCxnSpPr>
          <p:nvPr/>
        </p:nvCxnSpPr>
        <p:spPr>
          <a:xfrm flipV="1">
            <a:off x="2833511" y="3651221"/>
            <a:ext cx="2135580" cy="6429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8" idx="2"/>
            <a:endCxn id="18" idx="2"/>
          </p:cNvCxnSpPr>
          <p:nvPr/>
        </p:nvCxnSpPr>
        <p:spPr>
          <a:xfrm flipV="1">
            <a:off x="2833511" y="3651221"/>
            <a:ext cx="2933293" cy="6429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8" idx="2"/>
            <a:endCxn id="15" idx="2"/>
          </p:cNvCxnSpPr>
          <p:nvPr/>
        </p:nvCxnSpPr>
        <p:spPr>
          <a:xfrm flipV="1">
            <a:off x="2833511" y="3655236"/>
            <a:ext cx="3733069" cy="63895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Parallelogram 50"/>
          <p:cNvSpPr/>
          <p:nvPr/>
        </p:nvSpPr>
        <p:spPr>
          <a:xfrm>
            <a:off x="333319" y="1282134"/>
            <a:ext cx="2628900" cy="919102"/>
          </a:xfrm>
          <a:prstGeom prst="parallelogram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 fontScale="92500"/>
          </a:bodyPr>
          <a:lstStyle/>
          <a:p>
            <a:r>
              <a:rPr lang="en-US" sz="750" b="1" dirty="0" err="1">
                <a:solidFill>
                  <a:srgbClr val="17375E"/>
                </a:solidFill>
                <a:latin typeface="Andale Mono"/>
                <a:cs typeface="Andale Mono"/>
              </a:rPr>
              <a:t>header_type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</a:t>
            </a:r>
            <a:r>
              <a:rPr lang="en-US" sz="750" dirty="0" err="1">
                <a:solidFill>
                  <a:srgbClr val="17375E"/>
                </a:solidFill>
                <a:latin typeface="Andale Mono"/>
                <a:cs typeface="Andale Mono"/>
              </a:rPr>
              <a:t>ethernet_t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  { … }</a:t>
            </a:r>
          </a:p>
          <a:p>
            <a:r>
              <a:rPr lang="en-US" sz="750" b="1" dirty="0" err="1">
                <a:solidFill>
                  <a:srgbClr val="17375E"/>
                </a:solidFill>
                <a:latin typeface="Andale Mono"/>
                <a:cs typeface="Andale Mono"/>
              </a:rPr>
              <a:t>header_type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l2_metadata_t { … }</a:t>
            </a:r>
          </a:p>
          <a:p>
            <a:endParaRPr lang="en-US" sz="750" dirty="0">
              <a:solidFill>
                <a:srgbClr val="17375E"/>
              </a:solidFill>
              <a:latin typeface="Andale Mono"/>
              <a:cs typeface="Andale Mono"/>
            </a:endParaRPr>
          </a:p>
          <a:p>
            <a:r>
              <a:rPr lang="en-US" sz="750" b="1" dirty="0">
                <a:solidFill>
                  <a:srgbClr val="17375E"/>
                </a:solidFill>
                <a:latin typeface="Andale Mono"/>
                <a:cs typeface="Andale Mono"/>
              </a:rPr>
              <a:t>header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  </a:t>
            </a:r>
            <a:r>
              <a:rPr lang="en-US" sz="750" dirty="0" err="1">
                <a:solidFill>
                  <a:srgbClr val="17375E"/>
                </a:solidFill>
                <a:latin typeface="Andale Mono"/>
                <a:cs typeface="Andale Mono"/>
              </a:rPr>
              <a:t>ethernet_t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  </a:t>
            </a:r>
            <a:r>
              <a:rPr lang="en-US" sz="750" dirty="0" err="1">
                <a:solidFill>
                  <a:srgbClr val="17375E"/>
                </a:solidFill>
                <a:latin typeface="Andale Mono"/>
                <a:cs typeface="Andale Mono"/>
              </a:rPr>
              <a:t>ethernet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750" b="1" dirty="0">
                <a:solidFill>
                  <a:srgbClr val="17375E"/>
                </a:solidFill>
                <a:latin typeface="Andale Mono"/>
                <a:cs typeface="Andale Mono"/>
              </a:rPr>
              <a:t>header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  </a:t>
            </a:r>
            <a:r>
              <a:rPr lang="en-US" sz="750" dirty="0" err="1">
                <a:solidFill>
                  <a:srgbClr val="17375E"/>
                </a:solidFill>
                <a:latin typeface="Andale Mono"/>
                <a:cs typeface="Andale Mono"/>
              </a:rPr>
              <a:t>vlan_tag_t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   </a:t>
            </a:r>
            <a:r>
              <a:rPr lang="en-US" sz="750" dirty="0" err="1">
                <a:solidFill>
                  <a:srgbClr val="17375E"/>
                </a:solidFill>
                <a:latin typeface="Andale Mono"/>
                <a:cs typeface="Andale Mono"/>
              </a:rPr>
              <a:t>vlan_tag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[2];</a:t>
            </a:r>
          </a:p>
          <a:p>
            <a:r>
              <a:rPr lang="en-US" sz="750" b="1" dirty="0">
                <a:solidFill>
                  <a:srgbClr val="17375E"/>
                </a:solidFill>
                <a:latin typeface="Andale Mono"/>
                <a:cs typeface="Andale Mono"/>
              </a:rPr>
              <a:t>metadata </a:t>
            </a:r>
            <a:r>
              <a:rPr lang="en-US" sz="750" dirty="0">
                <a:solidFill>
                  <a:srgbClr val="17375E"/>
                </a:solidFill>
                <a:latin typeface="Andale Mono"/>
                <a:cs typeface="Andale Mono"/>
              </a:rPr>
              <a:t> l2_metadata_t l2_meta;</a:t>
            </a:r>
          </a:p>
        </p:txBody>
      </p:sp>
      <p:cxnSp>
        <p:nvCxnSpPr>
          <p:cNvPr id="53" name="Elbow Connector 52"/>
          <p:cNvCxnSpPr>
            <a:stCxn id="51" idx="2"/>
            <a:endCxn id="14" idx="0"/>
          </p:cNvCxnSpPr>
          <p:nvPr/>
        </p:nvCxnSpPr>
        <p:spPr>
          <a:xfrm>
            <a:off x="2847331" y="1741685"/>
            <a:ext cx="2520617" cy="957743"/>
          </a:xfrm>
          <a:prstGeom prst="bentConnector2">
            <a:avLst/>
          </a:prstGeom>
          <a:ln w="381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43301" y="780172"/>
            <a:ext cx="1233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program.p4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3320" y="1070318"/>
            <a:ext cx="19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arrow"/>
                <a:cs typeface="Arial Narrow"/>
              </a:rPr>
              <a:t>Data Declarations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9067" y="2222441"/>
            <a:ext cx="19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arrow"/>
                <a:cs typeface="Arial Narrow"/>
              </a:rPr>
              <a:t>Parser Program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3319" y="3520477"/>
            <a:ext cx="19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 Narrow"/>
                <a:cs typeface="Arial Narrow"/>
              </a:rPr>
              <a:t>Table + Control </a:t>
            </a:r>
            <a:r>
              <a:rPr lang="en-US" sz="1200" dirty="0">
                <a:solidFill>
                  <a:schemeClr val="bg1"/>
                </a:solidFill>
                <a:latin typeface="Arial Narrow"/>
                <a:cs typeface="Arial Narrow"/>
              </a:rPr>
              <a:t>Flow Program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23324" y="4476750"/>
            <a:ext cx="47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P4 program defines what each table CAN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6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Plane Roles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73095" y="2666469"/>
            <a:ext cx="3589705" cy="1054685"/>
            <a:chOff x="381001" y="3733800"/>
            <a:chExt cx="8229598" cy="2438401"/>
          </a:xfrm>
        </p:grpSpPr>
        <p:sp>
          <p:nvSpPr>
            <p:cNvPr id="8" name="Rectangle 7"/>
            <p:cNvSpPr/>
            <p:nvPr/>
          </p:nvSpPr>
          <p:spPr>
            <a:xfrm rot="5400000">
              <a:off x="-609599" y="4724400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906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21" name="Rectangle 20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8194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9" name="Rectangle 18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6482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7" name="Rectangle 16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7000" y="4267200"/>
              <a:ext cx="1524000" cy="1752600"/>
              <a:chOff x="1485649" y="3204982"/>
              <a:chExt cx="1124341" cy="2169166"/>
            </a:xfrm>
            <a:noFill/>
          </p:grpSpPr>
          <p:sp>
            <p:nvSpPr>
              <p:cNvPr id="15" name="Rectangle 14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5400000">
              <a:off x="7162800" y="4724401"/>
              <a:ext cx="24384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Deparser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0600" y="3810000"/>
              <a:ext cx="7010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 smtClean="0"/>
                <a:t>Header / Metadata</a:t>
              </a:r>
              <a:endParaRPr lang="en-US" sz="750" dirty="0"/>
            </a:p>
          </p:txBody>
        </p:sp>
      </p:grpSp>
      <p:sp>
        <p:nvSpPr>
          <p:cNvPr id="3" name="Snip Single Corner Rectangle 2"/>
          <p:cNvSpPr/>
          <p:nvPr/>
        </p:nvSpPr>
        <p:spPr>
          <a:xfrm>
            <a:off x="199411" y="773737"/>
            <a:ext cx="2858540" cy="4085501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/>
          <a:p>
            <a:endParaRPr lang="en-US" sz="1350" dirty="0"/>
          </a:p>
        </p:txBody>
      </p:sp>
      <p:sp>
        <p:nvSpPr>
          <p:cNvPr id="65" name="TextBox 64"/>
          <p:cNvSpPr txBox="1"/>
          <p:nvPr/>
        </p:nvSpPr>
        <p:spPr>
          <a:xfrm>
            <a:off x="143301" y="780172"/>
            <a:ext cx="12338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program.p4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04368" y="4340139"/>
            <a:ext cx="3859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P4 defined </a:t>
            </a:r>
            <a:r>
              <a:rPr lang="en-US" dirty="0" smtClean="0"/>
              <a:t>what each table CAN do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245675" y="2756086"/>
            <a:ext cx="1030817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Queueing</a:t>
            </a:r>
            <a:r>
              <a:rPr lang="en-US" sz="1050" dirty="0"/>
              <a:t>, Replication &amp; Scheduling</a:t>
            </a:r>
          </a:p>
        </p:txBody>
      </p:sp>
      <p:cxnSp>
        <p:nvCxnSpPr>
          <p:cNvPr id="61" name="Elbow Connector 60"/>
          <p:cNvCxnSpPr/>
          <p:nvPr/>
        </p:nvCxnSpPr>
        <p:spPr>
          <a:xfrm flipV="1">
            <a:off x="2833511" y="3651221"/>
            <a:ext cx="1337868" cy="6429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flipV="1">
            <a:off x="2833511" y="3651221"/>
            <a:ext cx="2135580" cy="6429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flipV="1">
            <a:off x="2833511" y="3651221"/>
            <a:ext cx="2933293" cy="64296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flipV="1">
            <a:off x="2833511" y="3655236"/>
            <a:ext cx="3733069" cy="63895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55504" y="319423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...</a:t>
            </a:r>
            <a:endParaRPr lang="en-US" sz="2800"/>
          </a:p>
        </p:txBody>
      </p:sp>
      <p:sp>
        <p:nvSpPr>
          <p:cNvPr id="68" name="Rectangle 67"/>
          <p:cNvSpPr/>
          <p:nvPr/>
        </p:nvSpPr>
        <p:spPr>
          <a:xfrm rot="5400000">
            <a:off x="7894295" y="3094097"/>
            <a:ext cx="1054685" cy="19942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Parser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33320" y="1070318"/>
            <a:ext cx="19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arrow"/>
                <a:cs typeface="Arial Narrow"/>
              </a:rPr>
              <a:t>Data Declarations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19067" y="2222441"/>
            <a:ext cx="19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arrow"/>
                <a:cs typeface="Arial Narrow"/>
              </a:rPr>
              <a:t>Parser Program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3319" y="3520477"/>
            <a:ext cx="1943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 Narrow"/>
                <a:cs typeface="Arial Narrow"/>
              </a:rPr>
              <a:t>Table + Control </a:t>
            </a:r>
            <a:r>
              <a:rPr lang="en-US" sz="1200" dirty="0">
                <a:solidFill>
                  <a:schemeClr val="bg1"/>
                </a:solidFill>
                <a:latin typeface="Arial Narrow"/>
                <a:cs typeface="Arial Narrow"/>
              </a:rPr>
              <a:t>Flow Program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91860" y="740273"/>
            <a:ext cx="5799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Control plane or NOS decides </a:t>
            </a:r>
            <a:r>
              <a:rPr lang="en-US" sz="1600" b="1" dirty="0" smtClean="0">
                <a:solidFill>
                  <a:schemeClr val="accent2"/>
                </a:solidFill>
              </a:rPr>
              <a:t>switch runtime behavior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27529" y="1317508"/>
            <a:ext cx="5444652" cy="1711442"/>
            <a:chOff x="3627529" y="1317508"/>
            <a:chExt cx="5444652" cy="1711442"/>
          </a:xfrm>
        </p:grpSpPr>
        <p:sp>
          <p:nvSpPr>
            <p:cNvPr id="70" name="Shape 110"/>
            <p:cNvSpPr/>
            <p:nvPr/>
          </p:nvSpPr>
          <p:spPr>
            <a:xfrm>
              <a:off x="4171379" y="1317508"/>
              <a:ext cx="3677001" cy="36414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 defTabSz="609585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SDN controller or Network OS </a:t>
              </a:r>
              <a:endParaRPr lang="en" sz="16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4" name="Straight Arrow Connector 23"/>
            <p:cNvCxnSpPr>
              <a:stCxn id="70" idx="2"/>
            </p:cNvCxnSpPr>
            <p:nvPr/>
          </p:nvCxnSpPr>
          <p:spPr>
            <a:xfrm flipH="1">
              <a:off x="4171379" y="1681653"/>
              <a:ext cx="1838501" cy="134729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0" idx="2"/>
            </p:cNvCxnSpPr>
            <p:nvPr/>
          </p:nvCxnSpPr>
          <p:spPr>
            <a:xfrm flipH="1">
              <a:off x="4967029" y="1681653"/>
              <a:ext cx="1042851" cy="1347297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2"/>
            </p:cNvCxnSpPr>
            <p:nvPr/>
          </p:nvCxnSpPr>
          <p:spPr>
            <a:xfrm flipH="1">
              <a:off x="5698263" y="1681653"/>
              <a:ext cx="311617" cy="1330616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0" idx="2"/>
            </p:cNvCxnSpPr>
            <p:nvPr/>
          </p:nvCxnSpPr>
          <p:spPr>
            <a:xfrm>
              <a:off x="6009880" y="1681653"/>
              <a:ext cx="552572" cy="1342716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627529" y="1896914"/>
              <a:ext cx="1401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 smtClean="0"/>
                <a:t>match:action</a:t>
              </a:r>
              <a:r>
                <a:rPr lang="en-US" sz="1050" dirty="0"/>
                <a:t> </a:t>
              </a:r>
              <a:r>
                <a:rPr lang="en-US" sz="1050" dirty="0" smtClean="0"/>
                <a:t>entries</a:t>
              </a:r>
              <a:endParaRPr lang="en-US" sz="1050" dirty="0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7106302" y="1660101"/>
              <a:ext cx="453291" cy="1095985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332947" y="1897024"/>
              <a:ext cx="173923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queue, </a:t>
              </a:r>
              <a:r>
                <a:rPr lang="en-US" sz="1050" smtClean="0"/>
                <a:t>multicast, mirror </a:t>
              </a:r>
              <a:r>
                <a:rPr lang="en-US" sz="1050" dirty="0" smtClean="0"/>
                <a:t>configurations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8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&amp; </a:t>
            </a:r>
            <a:r>
              <a:rPr lang="en-US" dirty="0" err="1" smtClean="0"/>
              <a:t>OpenFlow</a:t>
            </a:r>
            <a:r>
              <a:rPr lang="en-US" dirty="0" smtClean="0"/>
              <a:t>: Traditional SDN before P4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Shape 113"/>
          <p:cNvSpPr/>
          <p:nvPr/>
        </p:nvSpPr>
        <p:spPr>
          <a:xfrm>
            <a:off x="4428331" y="3998250"/>
            <a:ext cx="3677001" cy="44444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Fixed function data </a:t>
            </a:r>
            <a:r>
              <a:rPr lang="en-US" sz="1400" dirty="0">
                <a:solidFill>
                  <a:prstClr val="black"/>
                </a:solidFill>
                <a:latin typeface="Calibri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lane 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hape 110"/>
          <p:cNvSpPr/>
          <p:nvPr/>
        </p:nvSpPr>
        <p:spPr>
          <a:xfrm>
            <a:off x="4428331" y="3619736"/>
            <a:ext cx="3677001" cy="3641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Driver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hape 110"/>
          <p:cNvSpPr/>
          <p:nvPr/>
        </p:nvSpPr>
        <p:spPr>
          <a:xfrm>
            <a:off x="4428331" y="3255590"/>
            <a:ext cx="3677001" cy="364145"/>
          </a:xfrm>
          <a:prstGeom prst="rect">
            <a:avLst/>
          </a:prstGeom>
          <a:solidFill>
            <a:srgbClr val="9FC5E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Calibri"/>
              </a:rPr>
              <a:t>OpenFlow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Agent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hape 110"/>
          <p:cNvSpPr/>
          <p:nvPr/>
        </p:nvSpPr>
        <p:spPr>
          <a:xfrm>
            <a:off x="4410306" y="2282611"/>
            <a:ext cx="3677001" cy="364145"/>
          </a:xfrm>
          <a:prstGeom prst="rect">
            <a:avLst/>
          </a:prstGeom>
          <a:solidFill>
            <a:srgbClr val="9FC5E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Calibri"/>
              </a:rPr>
              <a:t>OpenFlow</a:t>
            </a: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 Controller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152376" y="2691410"/>
            <a:ext cx="248424" cy="547577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" name="Shape 110"/>
          <p:cNvSpPr/>
          <p:nvPr/>
        </p:nvSpPr>
        <p:spPr>
          <a:xfrm>
            <a:off x="4428331" y="1383477"/>
            <a:ext cx="3677001" cy="3641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Applications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Up-Down Arrow 10"/>
          <p:cNvSpPr/>
          <p:nvPr/>
        </p:nvSpPr>
        <p:spPr>
          <a:xfrm>
            <a:off x="6152376" y="1793567"/>
            <a:ext cx="248424" cy="448492"/>
          </a:xfrm>
          <a:prstGeom prst="upDownArrow">
            <a:avLst/>
          </a:prstGeom>
          <a:noFill/>
          <a:ln>
            <a:solidFill>
              <a:schemeClr val="bg2">
                <a:lumMod val="7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59371" y="1824306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Northbound API</a:t>
            </a:r>
            <a:endParaRPr lang="en-US" sz="1400" dirty="0"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2007" y="2827701"/>
            <a:ext cx="1674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 err="1" smtClean="0">
                <a:latin typeface="Calibri"/>
              </a:rPr>
              <a:t>OpenFlow</a:t>
            </a:r>
            <a:r>
              <a:rPr lang="en-US" sz="1200" dirty="0" smtClean="0">
                <a:latin typeface="Calibri"/>
              </a:rPr>
              <a:t> Protocol</a:t>
            </a:r>
            <a:endParaRPr lang="en-US" sz="1200" dirty="0"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39055" y="-723207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3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with </a:t>
            </a:r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Shape 113"/>
          <p:cNvSpPr/>
          <p:nvPr/>
        </p:nvSpPr>
        <p:spPr>
          <a:xfrm>
            <a:off x="4428331" y="3998250"/>
            <a:ext cx="3677001" cy="44444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Data Plane 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hape 110"/>
          <p:cNvSpPr/>
          <p:nvPr/>
        </p:nvSpPr>
        <p:spPr>
          <a:xfrm>
            <a:off x="4428331" y="3619736"/>
            <a:ext cx="3677001" cy="3641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Driver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hape 110"/>
          <p:cNvSpPr/>
          <p:nvPr/>
        </p:nvSpPr>
        <p:spPr>
          <a:xfrm>
            <a:off x="4428331" y="3255590"/>
            <a:ext cx="3677001" cy="364145"/>
          </a:xfrm>
          <a:prstGeom prst="rect">
            <a:avLst/>
          </a:prstGeom>
          <a:solidFill>
            <a:srgbClr val="9FC5E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prstClr val="black"/>
                </a:solidFill>
                <a:latin typeface="Calibri"/>
              </a:rPr>
              <a:t>SBI Agent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hape 110"/>
          <p:cNvSpPr/>
          <p:nvPr/>
        </p:nvSpPr>
        <p:spPr>
          <a:xfrm>
            <a:off x="4410306" y="2282611"/>
            <a:ext cx="3677001" cy="364145"/>
          </a:xfrm>
          <a:prstGeom prst="rect">
            <a:avLst/>
          </a:prstGeom>
          <a:solidFill>
            <a:srgbClr val="9FC5E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Network Controller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152376" y="2691410"/>
            <a:ext cx="248424" cy="547577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4611" y="2804582"/>
            <a:ext cx="1846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smtClean="0">
                <a:latin typeface="Calibri"/>
              </a:rPr>
              <a:t>Southbound API</a:t>
            </a:r>
            <a:endParaRPr lang="en-US" sz="1200" dirty="0">
              <a:latin typeface="Calibri"/>
            </a:endParaRPr>
          </a:p>
        </p:txBody>
      </p:sp>
      <p:sp>
        <p:nvSpPr>
          <p:cNvPr id="10" name="Shape 110"/>
          <p:cNvSpPr/>
          <p:nvPr/>
        </p:nvSpPr>
        <p:spPr>
          <a:xfrm>
            <a:off x="4428331" y="1383477"/>
            <a:ext cx="3677001" cy="3641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Applications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Up-Down Arrow 10"/>
          <p:cNvSpPr/>
          <p:nvPr/>
        </p:nvSpPr>
        <p:spPr>
          <a:xfrm>
            <a:off x="6152376" y="1793567"/>
            <a:ext cx="248424" cy="448492"/>
          </a:xfrm>
          <a:prstGeom prst="upDownArrow">
            <a:avLst/>
          </a:prstGeom>
          <a:noFill/>
          <a:ln>
            <a:solidFill>
              <a:schemeClr val="bg2">
                <a:lumMod val="7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59371" y="1824306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Northbound API</a:t>
            </a:r>
            <a:endParaRPr lang="en-US" sz="1400" dirty="0">
              <a:latin typeface="Calibri"/>
            </a:endParaRPr>
          </a:p>
        </p:txBody>
      </p:sp>
      <p:pic>
        <p:nvPicPr>
          <p:cNvPr id="13" name="Picture 12" descr="p4_logotype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14" y="4092562"/>
            <a:ext cx="345260" cy="250970"/>
          </a:xfrm>
          <a:prstGeom prst="rect">
            <a:avLst/>
          </a:prstGeom>
        </p:spPr>
      </p:pic>
      <p:sp>
        <p:nvSpPr>
          <p:cNvPr id="14" name="Vertical Scroll 13"/>
          <p:cNvSpPr/>
          <p:nvPr/>
        </p:nvSpPr>
        <p:spPr>
          <a:xfrm>
            <a:off x="1143792" y="1589341"/>
            <a:ext cx="1114031" cy="660371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</a:endParaRPr>
          </a:p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Program</a:t>
            </a:r>
          </a:p>
        </p:txBody>
      </p:sp>
      <p:pic>
        <p:nvPicPr>
          <p:cNvPr id="15" name="Picture 14" descr="p4_logotype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2" y="1719284"/>
            <a:ext cx="345260" cy="25097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1000" y="2638517"/>
            <a:ext cx="1734043" cy="604896"/>
            <a:chOff x="3371417" y="1571232"/>
            <a:chExt cx="2097771" cy="718111"/>
          </a:xfrm>
        </p:grpSpPr>
        <p:pic>
          <p:nvPicPr>
            <p:cNvPr id="17" name="Picture 16" descr="Spur gea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562" y="1571232"/>
              <a:ext cx="942626" cy="718111"/>
            </a:xfrm>
            <a:prstGeom prst="rect">
              <a:avLst/>
            </a:prstGeom>
            <a:ln w="12700" cmpd="sng">
              <a:solidFill>
                <a:srgbClr val="6600CC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371417" y="1712216"/>
              <a:ext cx="1051459" cy="401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9093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Calibri"/>
                  <a:cs typeface="Abadi MT Condensed Extra Bold"/>
                </a:rPr>
                <a:t>Compile</a:t>
              </a:r>
              <a:endParaRPr lang="en-US" sz="2000" dirty="0">
                <a:latin typeface="Calibri"/>
                <a:cs typeface="Abadi MT Condensed Extra Bold"/>
              </a:endParaRP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1713544" y="2249711"/>
            <a:ext cx="11903" cy="388805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7" idx="2"/>
          </p:cNvCxnSpPr>
          <p:nvPr/>
        </p:nvCxnSpPr>
        <p:spPr>
          <a:xfrm rot="16200000" flipH="1">
            <a:off x="2596750" y="2372113"/>
            <a:ext cx="960831" cy="2703430"/>
          </a:xfrm>
          <a:prstGeom prst="bentConnector2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3" idx="1"/>
          </p:cNvCxnSpPr>
          <p:nvPr/>
        </p:nvCxnSpPr>
        <p:spPr>
          <a:xfrm>
            <a:off x="2115043" y="2940965"/>
            <a:ext cx="2313288" cy="860843"/>
          </a:xfrm>
          <a:prstGeom prst="bentConnector3">
            <a:avLst>
              <a:gd name="adj1" fmla="val 12102"/>
            </a:avLst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57559" y="4244370"/>
            <a:ext cx="1276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909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/>
                <a:cs typeface="Abadi MT Condensed Extra Bold"/>
              </a:rPr>
              <a:t>Target Binary</a:t>
            </a:r>
            <a:endParaRPr lang="en-US" sz="2000" dirty="0">
              <a:latin typeface="Calibri"/>
              <a:cs typeface="Abadi MT Condensed Extra 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1586" y="3437663"/>
            <a:ext cx="185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909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/>
                <a:cs typeface="Abadi MT Condensed Extra Bold"/>
              </a:rPr>
              <a:t>Auto-Generated API</a:t>
            </a:r>
            <a:endParaRPr lang="en-US" sz="2000" dirty="0">
              <a:latin typeface="Calibri"/>
              <a:cs typeface="Abadi MT Condensed Extra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1586" y="904305"/>
            <a:ext cx="168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User/Application </a:t>
            </a:r>
            <a:r>
              <a:rPr lang="en-US" sz="1400" b="1" dirty="0" smtClean="0"/>
              <a:t>Intent</a:t>
            </a:r>
            <a:endParaRPr lang="en-US" sz="1400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897717" y="1144982"/>
            <a:ext cx="549059" cy="416539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34127" y="1144982"/>
            <a:ext cx="583156" cy="238495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139055" y="-723207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with Network 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Shape 113"/>
          <p:cNvSpPr/>
          <p:nvPr/>
        </p:nvSpPr>
        <p:spPr>
          <a:xfrm>
            <a:off x="4428331" y="3998250"/>
            <a:ext cx="3677001" cy="444444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Data Plane 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hape 110"/>
          <p:cNvSpPr/>
          <p:nvPr/>
        </p:nvSpPr>
        <p:spPr>
          <a:xfrm>
            <a:off x="4428331" y="3619736"/>
            <a:ext cx="3677001" cy="3641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Driver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hape 110"/>
          <p:cNvSpPr/>
          <p:nvPr/>
        </p:nvSpPr>
        <p:spPr>
          <a:xfrm>
            <a:off x="4428331" y="3255590"/>
            <a:ext cx="3677001" cy="364145"/>
          </a:xfrm>
          <a:prstGeom prst="rect">
            <a:avLst/>
          </a:prstGeom>
          <a:solidFill>
            <a:srgbClr val="9FC5E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Network OS (Linux, OPS, SONIC, FBOSS, ...)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hape 110"/>
          <p:cNvSpPr/>
          <p:nvPr/>
        </p:nvSpPr>
        <p:spPr>
          <a:xfrm>
            <a:off x="4410306" y="2282611"/>
            <a:ext cx="3677001" cy="364145"/>
          </a:xfrm>
          <a:prstGeom prst="rect">
            <a:avLst/>
          </a:prstGeom>
          <a:solidFill>
            <a:srgbClr val="9FC5E8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Network Manager + central DB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152376" y="2691410"/>
            <a:ext cx="248424" cy="547577"/>
          </a:xfrm>
          <a:prstGeom prst="up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4611" y="2804582"/>
            <a:ext cx="1846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libri"/>
              </a:rPr>
              <a:t>Configuration API </a:t>
            </a:r>
          </a:p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Calibri"/>
              </a:rPr>
              <a:t>(NOT per-flow)</a:t>
            </a:r>
            <a:endParaRPr lang="en-US" sz="1200" dirty="0">
              <a:latin typeface="Calibri"/>
            </a:endParaRPr>
          </a:p>
        </p:txBody>
      </p:sp>
      <p:sp>
        <p:nvSpPr>
          <p:cNvPr id="10" name="Shape 110"/>
          <p:cNvSpPr/>
          <p:nvPr/>
        </p:nvSpPr>
        <p:spPr>
          <a:xfrm>
            <a:off x="4428331" y="1383477"/>
            <a:ext cx="3677001" cy="3641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Applications</a:t>
            </a:r>
            <a:endParaRPr lang="en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Up-Down Arrow 10"/>
          <p:cNvSpPr/>
          <p:nvPr/>
        </p:nvSpPr>
        <p:spPr>
          <a:xfrm>
            <a:off x="6152376" y="1793567"/>
            <a:ext cx="248424" cy="448492"/>
          </a:xfrm>
          <a:prstGeom prst="upDownArrow">
            <a:avLst/>
          </a:prstGeom>
          <a:noFill/>
          <a:ln>
            <a:solidFill>
              <a:schemeClr val="bg2">
                <a:lumMod val="75000"/>
                <a:alpha val="9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59371" y="1824306"/>
            <a:ext cx="1367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Northbound API</a:t>
            </a:r>
            <a:endParaRPr lang="en-US" sz="1400" dirty="0">
              <a:latin typeface="Calibri"/>
            </a:endParaRPr>
          </a:p>
        </p:txBody>
      </p:sp>
      <p:pic>
        <p:nvPicPr>
          <p:cNvPr id="13" name="Picture 12" descr="p4_logotype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14" y="4092562"/>
            <a:ext cx="345260" cy="250970"/>
          </a:xfrm>
          <a:prstGeom prst="rect">
            <a:avLst/>
          </a:prstGeom>
        </p:spPr>
      </p:pic>
      <p:sp>
        <p:nvSpPr>
          <p:cNvPr id="14" name="Vertical Scroll 13"/>
          <p:cNvSpPr/>
          <p:nvPr/>
        </p:nvSpPr>
        <p:spPr>
          <a:xfrm>
            <a:off x="1143792" y="1589341"/>
            <a:ext cx="1114031" cy="660371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/>
              </a:solidFill>
            </a:endParaRPr>
          </a:p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Program</a:t>
            </a:r>
          </a:p>
        </p:txBody>
      </p:sp>
      <p:pic>
        <p:nvPicPr>
          <p:cNvPr id="15" name="Picture 14" descr="p4_logotype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2" y="1719284"/>
            <a:ext cx="345260" cy="25097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81000" y="2638517"/>
            <a:ext cx="1734043" cy="604896"/>
            <a:chOff x="3371417" y="1571232"/>
            <a:chExt cx="2097771" cy="718111"/>
          </a:xfrm>
        </p:grpSpPr>
        <p:pic>
          <p:nvPicPr>
            <p:cNvPr id="17" name="Picture 16" descr="Spur gea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562" y="1571232"/>
              <a:ext cx="942626" cy="718111"/>
            </a:xfrm>
            <a:prstGeom prst="rect">
              <a:avLst/>
            </a:prstGeom>
            <a:ln w="12700" cmpd="sng">
              <a:solidFill>
                <a:srgbClr val="6600CC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371417" y="1712216"/>
              <a:ext cx="1051459" cy="401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9093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latin typeface="Calibri"/>
                  <a:cs typeface="Abadi MT Condensed Extra Bold"/>
                </a:rPr>
                <a:t>Compile</a:t>
              </a:r>
              <a:endParaRPr lang="en-US" sz="2000" dirty="0">
                <a:latin typeface="Calibri"/>
                <a:cs typeface="Abadi MT Condensed Extra Bold"/>
              </a:endParaRP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1713544" y="2249711"/>
            <a:ext cx="11903" cy="388805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7" idx="2"/>
          </p:cNvCxnSpPr>
          <p:nvPr/>
        </p:nvCxnSpPr>
        <p:spPr>
          <a:xfrm rot="16200000" flipH="1">
            <a:off x="2596750" y="2372113"/>
            <a:ext cx="960831" cy="2703430"/>
          </a:xfrm>
          <a:prstGeom prst="bentConnector2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3" idx="1"/>
          </p:cNvCxnSpPr>
          <p:nvPr/>
        </p:nvCxnSpPr>
        <p:spPr>
          <a:xfrm>
            <a:off x="2115043" y="2940965"/>
            <a:ext cx="2313288" cy="860843"/>
          </a:xfrm>
          <a:prstGeom prst="bentConnector3">
            <a:avLst>
              <a:gd name="adj1" fmla="val 12102"/>
            </a:avLst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57559" y="4244370"/>
            <a:ext cx="1276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909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/>
                <a:cs typeface="Abadi MT Condensed Extra Bold"/>
              </a:rPr>
              <a:t>Target Binary</a:t>
            </a:r>
            <a:endParaRPr lang="en-US" sz="2000" dirty="0">
              <a:latin typeface="Calibri"/>
              <a:cs typeface="Abadi MT Condensed Extra Bol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1586" y="3437663"/>
            <a:ext cx="185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2909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/>
                <a:cs typeface="Abadi MT Condensed Extra Bold"/>
              </a:rPr>
              <a:t>Auto-Generated API</a:t>
            </a:r>
            <a:endParaRPr lang="en-US" sz="2000" dirty="0">
              <a:latin typeface="Calibri"/>
              <a:cs typeface="Abadi MT Condensed Extra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1586" y="904305"/>
            <a:ext cx="168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/>
              <a:t>User/Application </a:t>
            </a:r>
            <a:r>
              <a:rPr lang="en-US" sz="1400" b="1" dirty="0" smtClean="0"/>
              <a:t>Intent</a:t>
            </a:r>
            <a:endParaRPr lang="en-US" sz="1400" b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897717" y="1144982"/>
            <a:ext cx="549059" cy="416539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34127" y="1144982"/>
            <a:ext cx="583156" cy="238495"/>
          </a:xfrm>
          <a:prstGeom prst="straightConnector1">
            <a:avLst/>
          </a:prstGeom>
          <a:ln>
            <a:solidFill>
              <a:srgbClr val="6600C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139055" y="-723207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Constructs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P4 Spec v1.0.2+</a:t>
            </a:r>
          </a:p>
          <a:p>
            <a:r>
              <a:rPr lang="en-US" dirty="0" smtClean="0"/>
              <a:t>1.0.2: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p4.org/wp-content/uploads/2015/04/p4-latest.pdf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3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686094" y="875262"/>
            <a:ext cx="1972009" cy="88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Networking App / Switch </a:t>
            </a:r>
            <a:r>
              <a:rPr lang="en-US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686094" y="2207794"/>
            <a:ext cx="1972009" cy="3611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500" dirty="0">
                <a:solidFill>
                  <a:srgbClr val="2B69B7"/>
                </a:solidFill>
              </a:rPr>
              <a:t>Run-time API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321838" y="2576536"/>
            <a:ext cx="700493" cy="2527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35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6592767" y="1764924"/>
            <a:ext cx="216964" cy="442870"/>
          </a:xfrm>
          <a:prstGeom prst="downArrow">
            <a:avLst>
              <a:gd name="adj1" fmla="val 50000"/>
              <a:gd name="adj2" fmla="val 4376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126987" y="3652299"/>
            <a:ext cx="3429011" cy="1156472"/>
          </a:xfrm>
          <a:prstGeom prst="rect">
            <a:avLst/>
          </a:prstGeom>
          <a:noFill/>
        </p:spPr>
        <p:txBody>
          <a:bodyPr wrap="square" lIns="48006" tIns="24004" rIns="48006" bIns="24004" rtlCol="0">
            <a:spAutoFit/>
          </a:bodyPr>
          <a:lstStyle/>
          <a:p>
            <a:pPr algn="ctr"/>
            <a:r>
              <a:rPr lang="en-US" b="1" dirty="0"/>
              <a:t>“This is </a:t>
            </a:r>
            <a:r>
              <a:rPr lang="en-US" b="1" i="1" dirty="0">
                <a:solidFill>
                  <a:srgbClr val="C00000"/>
                </a:solidFill>
              </a:rPr>
              <a:t>how I know </a:t>
            </a:r>
            <a:r>
              <a:rPr lang="en-US" b="1" dirty="0"/>
              <a:t>to</a:t>
            </a:r>
          </a:p>
          <a:p>
            <a:pPr algn="ctr"/>
            <a:r>
              <a:rPr lang="en-US" b="1" dirty="0"/>
              <a:t>process packets”</a:t>
            </a:r>
          </a:p>
          <a:p>
            <a:pPr algn="ctr"/>
            <a:r>
              <a:rPr lang="en-US" b="1" dirty="0"/>
              <a:t>(i.e. the ASIC datasheet</a:t>
            </a:r>
          </a:p>
          <a:p>
            <a:pPr algn="ctr"/>
            <a:r>
              <a:rPr lang="en-US" b="1" dirty="0"/>
              <a:t>makes the rules)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0286" y="4738005"/>
            <a:ext cx="1626279" cy="256226"/>
          </a:xfrm>
          <a:prstGeom prst="rect">
            <a:avLst/>
          </a:prstGeom>
          <a:noFill/>
        </p:spPr>
        <p:txBody>
          <a:bodyPr wrap="none" lIns="48006" tIns="24004" rIns="48006" bIns="24004" rtlCol="0">
            <a:spAutoFit/>
          </a:bodyPr>
          <a:lstStyle/>
          <a:p>
            <a:r>
              <a:rPr lang="en-US" sz="1350" dirty="0"/>
              <a:t>Fixed-function ASIC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1552" y="3911308"/>
            <a:ext cx="1409700" cy="895350"/>
          </a:xfrm>
          <a:prstGeom prst="rect">
            <a:avLst/>
          </a:prstGeom>
        </p:spPr>
      </p:pic>
      <p:sp>
        <p:nvSpPr>
          <p:cNvPr id="40" name="Down Arrow 39"/>
          <p:cNvSpPr/>
          <p:nvPr/>
        </p:nvSpPr>
        <p:spPr>
          <a:xfrm>
            <a:off x="6570729" y="2829254"/>
            <a:ext cx="216964" cy="1084787"/>
          </a:xfrm>
          <a:prstGeom prst="downArrow">
            <a:avLst>
              <a:gd name="adj1" fmla="val 50000"/>
              <a:gd name="adj2" fmla="val 4376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Quo: Bottom-up 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0800000">
            <a:off x="5773868" y="1339455"/>
            <a:ext cx="423308" cy="2715733"/>
          </a:xfrm>
          <a:prstGeom prst="downArrow">
            <a:avLst>
              <a:gd name="adj1" fmla="val 56750"/>
              <a:gd name="adj2" fmla="val 74990"/>
            </a:avLst>
          </a:prstGeom>
          <a:gradFill>
            <a:gsLst>
              <a:gs pos="0">
                <a:srgbClr val="C00000">
                  <a:alpha val="75000"/>
                </a:srgbClr>
              </a:gs>
              <a:gs pos="100000">
                <a:srgbClr val="FF0000"/>
              </a:gs>
            </a:gsLst>
            <a:lin ang="16200000" scaled="1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9310" y="1926629"/>
            <a:ext cx="2846431" cy="1142904"/>
            <a:chOff x="1248698" y="2443315"/>
            <a:chExt cx="3795241" cy="1625463"/>
          </a:xfrm>
        </p:grpSpPr>
        <p:sp>
          <p:nvSpPr>
            <p:cNvPr id="18" name="Oval 17"/>
            <p:cNvSpPr/>
            <p:nvPr/>
          </p:nvSpPr>
          <p:spPr>
            <a:xfrm>
              <a:off x="124869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54858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848464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148347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448230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748113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047996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347879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647762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947645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24752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54741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847294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666563" y="2443316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32" name="Straight Connector 31"/>
            <p:cNvCxnSpPr>
              <a:stCxn id="18" idx="0"/>
              <a:endCxn id="31" idx="4"/>
            </p:cNvCxnSpPr>
            <p:nvPr/>
          </p:nvCxnSpPr>
          <p:spPr>
            <a:xfrm flipV="1">
              <a:off x="1347021" y="2762865"/>
              <a:ext cx="47931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0"/>
              <a:endCxn id="31" idx="4"/>
            </p:cNvCxnSpPr>
            <p:nvPr/>
          </p:nvCxnSpPr>
          <p:spPr>
            <a:xfrm flipV="1">
              <a:off x="1646904" y="2762865"/>
              <a:ext cx="17943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0" idx="0"/>
              <a:endCxn id="31" idx="4"/>
            </p:cNvCxnSpPr>
            <p:nvPr/>
          </p:nvCxnSpPr>
          <p:spPr>
            <a:xfrm flipH="1" flipV="1">
              <a:off x="1826338" y="2762865"/>
              <a:ext cx="120449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31" idx="4"/>
            </p:cNvCxnSpPr>
            <p:nvPr/>
          </p:nvCxnSpPr>
          <p:spPr>
            <a:xfrm flipH="1" flipV="1">
              <a:off x="1826338" y="2762865"/>
              <a:ext cx="420332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0"/>
              <a:endCxn id="31" idx="4"/>
            </p:cNvCxnSpPr>
            <p:nvPr/>
          </p:nvCxnSpPr>
          <p:spPr>
            <a:xfrm flipH="1" flipV="1">
              <a:off x="1826338" y="2762865"/>
              <a:ext cx="720215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0"/>
              <a:endCxn id="31" idx="4"/>
            </p:cNvCxnSpPr>
            <p:nvPr/>
          </p:nvCxnSpPr>
          <p:spPr>
            <a:xfrm flipH="1" flipV="1">
              <a:off x="1826338" y="2762865"/>
              <a:ext cx="1020098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4" idx="0"/>
              <a:endCxn id="31" idx="4"/>
            </p:cNvCxnSpPr>
            <p:nvPr/>
          </p:nvCxnSpPr>
          <p:spPr>
            <a:xfrm flipH="1" flipV="1">
              <a:off x="1826338" y="2762865"/>
              <a:ext cx="131998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5" idx="0"/>
              <a:endCxn id="31" idx="4"/>
            </p:cNvCxnSpPr>
            <p:nvPr/>
          </p:nvCxnSpPr>
          <p:spPr>
            <a:xfrm flipH="1" flipV="1">
              <a:off x="1826338" y="2762865"/>
              <a:ext cx="161986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0"/>
              <a:endCxn id="31" idx="4"/>
            </p:cNvCxnSpPr>
            <p:nvPr/>
          </p:nvCxnSpPr>
          <p:spPr>
            <a:xfrm flipH="1" flipV="1">
              <a:off x="1826338" y="2762865"/>
              <a:ext cx="191974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0"/>
              <a:endCxn id="31" idx="4"/>
            </p:cNvCxnSpPr>
            <p:nvPr/>
          </p:nvCxnSpPr>
          <p:spPr>
            <a:xfrm flipH="1" flipV="1">
              <a:off x="1826338" y="2762865"/>
              <a:ext cx="2219630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8" idx="0"/>
              <a:endCxn id="31" idx="4"/>
            </p:cNvCxnSpPr>
            <p:nvPr/>
          </p:nvCxnSpPr>
          <p:spPr>
            <a:xfrm flipH="1" flipV="1">
              <a:off x="1826338" y="2762865"/>
              <a:ext cx="2519513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0"/>
              <a:endCxn id="31" idx="4"/>
            </p:cNvCxnSpPr>
            <p:nvPr/>
          </p:nvCxnSpPr>
          <p:spPr>
            <a:xfrm flipH="1" flipV="1">
              <a:off x="1826338" y="2762865"/>
              <a:ext cx="2819396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0"/>
              <a:endCxn id="31" idx="4"/>
            </p:cNvCxnSpPr>
            <p:nvPr/>
          </p:nvCxnSpPr>
          <p:spPr>
            <a:xfrm flipH="1" flipV="1">
              <a:off x="1826338" y="2762865"/>
              <a:ext cx="3119279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4869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154858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1848464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2148347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448230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748113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3047996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3347879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3647762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3947645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424752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454741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4847294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580961" y="2443315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64" name="Straight Connector 63"/>
            <p:cNvCxnSpPr>
              <a:stCxn id="50" idx="0"/>
              <a:endCxn id="63" idx="4"/>
            </p:cNvCxnSpPr>
            <p:nvPr/>
          </p:nvCxnSpPr>
          <p:spPr>
            <a:xfrm flipV="1">
              <a:off x="1347021" y="2762864"/>
              <a:ext cx="1393715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1" idx="0"/>
              <a:endCxn id="63" idx="4"/>
            </p:cNvCxnSpPr>
            <p:nvPr/>
          </p:nvCxnSpPr>
          <p:spPr>
            <a:xfrm flipV="1">
              <a:off x="1646904" y="2762864"/>
              <a:ext cx="1093832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2" idx="0"/>
              <a:endCxn id="63" idx="4"/>
            </p:cNvCxnSpPr>
            <p:nvPr/>
          </p:nvCxnSpPr>
          <p:spPr>
            <a:xfrm flipV="1">
              <a:off x="1946787" y="2762864"/>
              <a:ext cx="793949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3" idx="0"/>
              <a:endCxn id="63" idx="4"/>
            </p:cNvCxnSpPr>
            <p:nvPr/>
          </p:nvCxnSpPr>
          <p:spPr>
            <a:xfrm flipV="1">
              <a:off x="2246670" y="2762864"/>
              <a:ext cx="494066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0"/>
              <a:endCxn id="63" idx="4"/>
            </p:cNvCxnSpPr>
            <p:nvPr/>
          </p:nvCxnSpPr>
          <p:spPr>
            <a:xfrm flipV="1">
              <a:off x="2546553" y="2762864"/>
              <a:ext cx="194183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5" idx="0"/>
              <a:endCxn id="63" idx="4"/>
            </p:cNvCxnSpPr>
            <p:nvPr/>
          </p:nvCxnSpPr>
          <p:spPr>
            <a:xfrm flipH="1" flipV="1">
              <a:off x="2740736" y="2762864"/>
              <a:ext cx="105700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6" idx="0"/>
              <a:endCxn id="63" idx="4"/>
            </p:cNvCxnSpPr>
            <p:nvPr/>
          </p:nvCxnSpPr>
          <p:spPr>
            <a:xfrm flipH="1" flipV="1">
              <a:off x="2740736" y="2762864"/>
              <a:ext cx="405583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7" idx="0"/>
              <a:endCxn id="63" idx="4"/>
            </p:cNvCxnSpPr>
            <p:nvPr/>
          </p:nvCxnSpPr>
          <p:spPr>
            <a:xfrm flipH="1" flipV="1">
              <a:off x="2740736" y="2762864"/>
              <a:ext cx="705466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8" idx="0"/>
              <a:endCxn id="63" idx="4"/>
            </p:cNvCxnSpPr>
            <p:nvPr/>
          </p:nvCxnSpPr>
          <p:spPr>
            <a:xfrm flipH="1" flipV="1">
              <a:off x="2740736" y="2762864"/>
              <a:ext cx="1005349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0"/>
              <a:endCxn id="63" idx="4"/>
            </p:cNvCxnSpPr>
            <p:nvPr/>
          </p:nvCxnSpPr>
          <p:spPr>
            <a:xfrm flipH="1" flipV="1">
              <a:off x="2740736" y="2762864"/>
              <a:ext cx="1305232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0" idx="0"/>
              <a:endCxn id="63" idx="4"/>
            </p:cNvCxnSpPr>
            <p:nvPr/>
          </p:nvCxnSpPr>
          <p:spPr>
            <a:xfrm flipH="1" flipV="1">
              <a:off x="2740736" y="2762864"/>
              <a:ext cx="1605115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1" idx="0"/>
              <a:endCxn id="63" idx="4"/>
            </p:cNvCxnSpPr>
            <p:nvPr/>
          </p:nvCxnSpPr>
          <p:spPr>
            <a:xfrm flipH="1" flipV="1">
              <a:off x="2740736" y="2762864"/>
              <a:ext cx="1904998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2" idx="0"/>
              <a:endCxn id="63" idx="4"/>
            </p:cNvCxnSpPr>
            <p:nvPr/>
          </p:nvCxnSpPr>
          <p:spPr>
            <a:xfrm flipH="1" flipV="1">
              <a:off x="2740736" y="2762864"/>
              <a:ext cx="220488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248698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1548581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1848464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148347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2448230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748113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3047996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3347879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3647762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3947645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4247528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4547411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4847294" y="3382294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4409758" y="2443315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91" name="Straight Connector 90"/>
            <p:cNvCxnSpPr>
              <a:stCxn id="77" idx="0"/>
              <a:endCxn id="90" idx="4"/>
            </p:cNvCxnSpPr>
            <p:nvPr/>
          </p:nvCxnSpPr>
          <p:spPr>
            <a:xfrm flipV="1">
              <a:off x="1347021" y="2762864"/>
              <a:ext cx="3222512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78" idx="0"/>
              <a:endCxn id="90" idx="4"/>
            </p:cNvCxnSpPr>
            <p:nvPr/>
          </p:nvCxnSpPr>
          <p:spPr>
            <a:xfrm flipV="1">
              <a:off x="1646904" y="2762864"/>
              <a:ext cx="2922629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79" idx="0"/>
              <a:endCxn id="90" idx="4"/>
            </p:cNvCxnSpPr>
            <p:nvPr/>
          </p:nvCxnSpPr>
          <p:spPr>
            <a:xfrm flipV="1">
              <a:off x="1946787" y="2762864"/>
              <a:ext cx="2622746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80" idx="0"/>
              <a:endCxn id="90" idx="4"/>
            </p:cNvCxnSpPr>
            <p:nvPr/>
          </p:nvCxnSpPr>
          <p:spPr>
            <a:xfrm flipV="1">
              <a:off x="2246670" y="2762864"/>
              <a:ext cx="2322863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1" idx="0"/>
              <a:endCxn id="90" idx="4"/>
            </p:cNvCxnSpPr>
            <p:nvPr/>
          </p:nvCxnSpPr>
          <p:spPr>
            <a:xfrm flipV="1">
              <a:off x="2546553" y="2762864"/>
              <a:ext cx="2022980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82" idx="0"/>
              <a:endCxn id="90" idx="4"/>
            </p:cNvCxnSpPr>
            <p:nvPr/>
          </p:nvCxnSpPr>
          <p:spPr>
            <a:xfrm flipV="1">
              <a:off x="2846436" y="2762864"/>
              <a:ext cx="1723097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83" idx="0"/>
              <a:endCxn id="90" idx="4"/>
            </p:cNvCxnSpPr>
            <p:nvPr/>
          </p:nvCxnSpPr>
          <p:spPr>
            <a:xfrm flipV="1">
              <a:off x="3146319" y="2762864"/>
              <a:ext cx="1423214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4" idx="0"/>
              <a:endCxn id="90" idx="4"/>
            </p:cNvCxnSpPr>
            <p:nvPr/>
          </p:nvCxnSpPr>
          <p:spPr>
            <a:xfrm flipV="1">
              <a:off x="3446202" y="2762864"/>
              <a:ext cx="1123331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5" idx="0"/>
              <a:endCxn id="90" idx="4"/>
            </p:cNvCxnSpPr>
            <p:nvPr/>
          </p:nvCxnSpPr>
          <p:spPr>
            <a:xfrm flipV="1">
              <a:off x="3746085" y="2762864"/>
              <a:ext cx="823448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6" idx="0"/>
              <a:endCxn id="90" idx="4"/>
            </p:cNvCxnSpPr>
            <p:nvPr/>
          </p:nvCxnSpPr>
          <p:spPr>
            <a:xfrm flipV="1">
              <a:off x="4045968" y="2762864"/>
              <a:ext cx="523565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7" idx="0"/>
              <a:endCxn id="90" idx="4"/>
            </p:cNvCxnSpPr>
            <p:nvPr/>
          </p:nvCxnSpPr>
          <p:spPr>
            <a:xfrm flipV="1">
              <a:off x="4345851" y="2762864"/>
              <a:ext cx="223682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8" idx="0"/>
              <a:endCxn id="90" idx="4"/>
            </p:cNvCxnSpPr>
            <p:nvPr/>
          </p:nvCxnSpPr>
          <p:spPr>
            <a:xfrm flipH="1" flipV="1">
              <a:off x="4569533" y="2762864"/>
              <a:ext cx="76201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9" idx="0"/>
              <a:endCxn id="90" idx="4"/>
            </p:cNvCxnSpPr>
            <p:nvPr/>
          </p:nvCxnSpPr>
          <p:spPr>
            <a:xfrm flipH="1" flipV="1">
              <a:off x="4569533" y="2762864"/>
              <a:ext cx="376084" cy="619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1248698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548581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1848464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148347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448230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748113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047996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347879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3647762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3947645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4247528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4547411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847294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3495359" y="2443315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118" name="Straight Connector 117"/>
            <p:cNvCxnSpPr>
              <a:stCxn id="104" idx="0"/>
              <a:endCxn id="117" idx="4"/>
            </p:cNvCxnSpPr>
            <p:nvPr/>
          </p:nvCxnSpPr>
          <p:spPr>
            <a:xfrm flipV="1">
              <a:off x="1347021" y="2762864"/>
              <a:ext cx="2308113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0"/>
              <a:endCxn id="117" idx="4"/>
            </p:cNvCxnSpPr>
            <p:nvPr/>
          </p:nvCxnSpPr>
          <p:spPr>
            <a:xfrm flipV="1">
              <a:off x="1646904" y="2762864"/>
              <a:ext cx="2008230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0"/>
              <a:endCxn id="117" idx="4"/>
            </p:cNvCxnSpPr>
            <p:nvPr/>
          </p:nvCxnSpPr>
          <p:spPr>
            <a:xfrm flipV="1">
              <a:off x="1946787" y="2762864"/>
              <a:ext cx="170834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7" idx="0"/>
              <a:endCxn id="117" idx="4"/>
            </p:cNvCxnSpPr>
            <p:nvPr/>
          </p:nvCxnSpPr>
          <p:spPr>
            <a:xfrm flipV="1">
              <a:off x="2246670" y="2762864"/>
              <a:ext cx="140846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8" idx="0"/>
              <a:endCxn id="117" idx="4"/>
            </p:cNvCxnSpPr>
            <p:nvPr/>
          </p:nvCxnSpPr>
          <p:spPr>
            <a:xfrm flipV="1">
              <a:off x="2546553" y="2762864"/>
              <a:ext cx="110858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9" idx="0"/>
              <a:endCxn id="117" idx="4"/>
            </p:cNvCxnSpPr>
            <p:nvPr/>
          </p:nvCxnSpPr>
          <p:spPr>
            <a:xfrm flipV="1">
              <a:off x="2846436" y="2762864"/>
              <a:ext cx="808698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0" idx="0"/>
              <a:endCxn id="117" idx="4"/>
            </p:cNvCxnSpPr>
            <p:nvPr/>
          </p:nvCxnSpPr>
          <p:spPr>
            <a:xfrm flipV="1">
              <a:off x="3146319" y="2762864"/>
              <a:ext cx="508815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1" idx="0"/>
              <a:endCxn id="117" idx="4"/>
            </p:cNvCxnSpPr>
            <p:nvPr/>
          </p:nvCxnSpPr>
          <p:spPr>
            <a:xfrm flipV="1">
              <a:off x="3446202" y="2762864"/>
              <a:ext cx="208932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2" idx="0"/>
              <a:endCxn id="117" idx="4"/>
            </p:cNvCxnSpPr>
            <p:nvPr/>
          </p:nvCxnSpPr>
          <p:spPr>
            <a:xfrm flipH="1" flipV="1">
              <a:off x="3655134" y="2762864"/>
              <a:ext cx="9095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13" idx="0"/>
              <a:endCxn id="117" idx="4"/>
            </p:cNvCxnSpPr>
            <p:nvPr/>
          </p:nvCxnSpPr>
          <p:spPr>
            <a:xfrm flipH="1" flipV="1">
              <a:off x="3655134" y="2762864"/>
              <a:ext cx="39083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14" idx="0"/>
              <a:endCxn id="117" idx="4"/>
            </p:cNvCxnSpPr>
            <p:nvPr/>
          </p:nvCxnSpPr>
          <p:spPr>
            <a:xfrm flipH="1" flipV="1">
              <a:off x="3655134" y="2762864"/>
              <a:ext cx="69071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5" idx="0"/>
              <a:endCxn id="117" idx="4"/>
            </p:cNvCxnSpPr>
            <p:nvPr/>
          </p:nvCxnSpPr>
          <p:spPr>
            <a:xfrm flipH="1" flipV="1">
              <a:off x="3655134" y="2762864"/>
              <a:ext cx="990600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6" idx="0"/>
              <a:endCxn id="117" idx="4"/>
            </p:cNvCxnSpPr>
            <p:nvPr/>
          </p:nvCxnSpPr>
          <p:spPr>
            <a:xfrm flipH="1" flipV="1">
              <a:off x="3655134" y="2762864"/>
              <a:ext cx="1290483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4867880" y="3666353"/>
              <a:ext cx="155472" cy="402425"/>
              <a:chOff x="4842771" y="3772319"/>
              <a:chExt cx="201168" cy="40242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4567997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87" name="Straight Connector 286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4268114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74" name="Straight Connector 273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3968231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61" name="Straight Connector 260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>
              <a:off x="3668348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3368465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35" name="Straight Connector 234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>
              <a:off x="3068582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2768699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09" name="Straight Connector 208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2468816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2168933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869050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/>
            <p:cNvGrpSpPr/>
            <p:nvPr/>
          </p:nvGrpSpPr>
          <p:grpSpPr>
            <a:xfrm>
              <a:off x="1569167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57" name="Straight Connector 156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>
              <a:off x="1269284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/>
          <p:cNvSpPr/>
          <p:nvPr/>
        </p:nvSpPr>
        <p:spPr>
          <a:xfrm>
            <a:off x="2104049" y="2019357"/>
            <a:ext cx="1812128" cy="971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925" b="1" dirty="0">
                <a:solidFill>
                  <a:srgbClr val="C00000">
                    <a:alpha val="50000"/>
                  </a:srgbClr>
                </a:solidFill>
                <a:latin typeface="Wide Latin" panose="020A0A07050505020404" pitchFamily="18" charset="0"/>
              </a:rPr>
              <a:t>?</a:t>
            </a:r>
          </a:p>
        </p:txBody>
      </p:sp>
      <p:sp>
        <p:nvSpPr>
          <p:cNvPr id="7" name="Bent Arrow 6"/>
          <p:cNvSpPr/>
          <p:nvPr/>
        </p:nvSpPr>
        <p:spPr>
          <a:xfrm>
            <a:off x="2757614" y="1092176"/>
            <a:ext cx="2385889" cy="678199"/>
          </a:xfrm>
          <a:prstGeom prst="bentArrow">
            <a:avLst>
              <a:gd name="adj1" fmla="val 25000"/>
              <a:gd name="adj2" fmla="val 25000"/>
              <a:gd name="adj3" fmla="val 42187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Custom requirements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from your network</a:t>
            </a:r>
            <a:endParaRPr lang="en-US" sz="1350" b="1" dirty="0">
              <a:solidFill>
                <a:schemeClr val="tx1"/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4914903" y="816804"/>
            <a:ext cx="1002352" cy="889660"/>
          </a:xfrm>
          <a:prstGeom prst="mathMultiply">
            <a:avLst>
              <a:gd name="adj1" fmla="val 15992"/>
            </a:avLst>
          </a:prstGeom>
          <a:solidFill>
            <a:srgbClr val="C0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223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P4 Language Components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declarations</a:t>
            </a:r>
          </a:p>
          <a:p>
            <a:pPr lvl="1"/>
            <a:r>
              <a:rPr lang="en-US" dirty="0" smtClean="0"/>
              <a:t>Packet Headers and Metadata</a:t>
            </a:r>
          </a:p>
          <a:p>
            <a:r>
              <a:rPr lang="en-US" dirty="0" smtClean="0"/>
              <a:t>Parser Programming</a:t>
            </a:r>
          </a:p>
          <a:p>
            <a:pPr lvl="1"/>
            <a:r>
              <a:rPr lang="en-US" dirty="0" smtClean="0"/>
              <a:t>Parser Functions (Parser states)</a:t>
            </a:r>
          </a:p>
          <a:p>
            <a:pPr lvl="1"/>
            <a:r>
              <a:rPr lang="en-US" dirty="0" smtClean="0"/>
              <a:t>Checksum Units</a:t>
            </a:r>
          </a:p>
          <a:p>
            <a:r>
              <a:rPr lang="en-US" dirty="0" smtClean="0"/>
              <a:t>Packet Flow Programming</a:t>
            </a:r>
          </a:p>
          <a:p>
            <a:pPr lvl="1"/>
            <a:r>
              <a:rPr lang="en-US" dirty="0" smtClean="0"/>
              <a:t>Actions</a:t>
            </a:r>
          </a:p>
          <a:p>
            <a:pPr lvl="2"/>
            <a:r>
              <a:rPr lang="en-US" dirty="0" smtClean="0"/>
              <a:t>Primitive and compound actions</a:t>
            </a:r>
          </a:p>
          <a:p>
            <a:pPr lvl="2"/>
            <a:r>
              <a:rPr lang="en-US" dirty="0" smtClean="0"/>
              <a:t>Counters, Meters, Registers</a:t>
            </a:r>
          </a:p>
          <a:p>
            <a:pPr lvl="1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Match keys</a:t>
            </a:r>
          </a:p>
          <a:p>
            <a:pPr lvl="2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Control Functions (Imperative Programs)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No: </a:t>
            </a:r>
            <a:r>
              <a:rPr lang="en-US" dirty="0" smtClean="0"/>
              <a:t>pointers, </a:t>
            </a:r>
            <a:r>
              <a:rPr lang="en-US" dirty="0"/>
              <a:t>loops, recursion, floating </a:t>
            </a:r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Declaring packet headers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50" b="1" dirty="0" err="1">
                <a:latin typeface="Courier New"/>
                <a:cs typeface="Courier New"/>
              </a:rPr>
              <a:t>header_type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0000FF"/>
                </a:solidFill>
                <a:latin typeface="Courier New"/>
                <a:cs typeface="Courier New"/>
              </a:rPr>
              <a:t>ethernet_t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fields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dstAddr</a:t>
            </a:r>
            <a:r>
              <a:rPr lang="en-US" sz="1050" dirty="0">
                <a:latin typeface="Courier New"/>
                <a:cs typeface="Courier New"/>
              </a:rPr>
              <a:t>   : 48;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srcAddr</a:t>
            </a:r>
            <a:r>
              <a:rPr lang="en-US" sz="1050" dirty="0">
                <a:latin typeface="Courier New"/>
                <a:cs typeface="Courier New"/>
              </a:rPr>
              <a:t>   : 48;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etherType</a:t>
            </a:r>
            <a:r>
              <a:rPr lang="en-US" sz="1050" dirty="0">
                <a:latin typeface="Courier New"/>
                <a:cs typeface="Courier New"/>
              </a:rPr>
              <a:t> : 16;</a:t>
            </a:r>
          </a:p>
          <a:p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sv-SE" sz="1050" b="1" dirty="0" err="1">
                <a:latin typeface="Courier New"/>
                <a:cs typeface="Courier New"/>
              </a:rPr>
              <a:t>header_type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solidFill>
                  <a:srgbClr val="0000FF"/>
                </a:solidFill>
                <a:latin typeface="Courier New"/>
                <a:cs typeface="Courier New"/>
              </a:rPr>
              <a:t>vlan_tag_t</a:t>
            </a:r>
            <a:r>
              <a:rPr lang="sv-SE" sz="1050" dirty="0">
                <a:latin typeface="Courier New"/>
                <a:cs typeface="Courier New"/>
              </a:rPr>
              <a:t> {</a:t>
            </a:r>
          </a:p>
          <a:p>
            <a:r>
              <a:rPr lang="sv-SE" sz="1050" dirty="0">
                <a:latin typeface="Courier New"/>
                <a:cs typeface="Courier New"/>
              </a:rPr>
              <a:t>    </a:t>
            </a:r>
            <a:r>
              <a:rPr lang="sv-SE" sz="1050" b="1" dirty="0" err="1">
                <a:latin typeface="Courier New"/>
                <a:cs typeface="Courier New"/>
              </a:rPr>
              <a:t>fields</a:t>
            </a:r>
            <a:r>
              <a:rPr lang="sv-SE" sz="1050" dirty="0">
                <a:latin typeface="Courier New"/>
                <a:cs typeface="Courier New"/>
              </a:rPr>
              <a:t> {</a:t>
            </a:r>
          </a:p>
          <a:p>
            <a:r>
              <a:rPr lang="sv-SE" sz="1050" dirty="0">
                <a:latin typeface="Courier New"/>
                <a:cs typeface="Courier New"/>
              </a:rPr>
              <a:t>        </a:t>
            </a:r>
            <a:r>
              <a:rPr lang="sv-SE" sz="1050" dirty="0" err="1">
                <a:latin typeface="Courier New"/>
                <a:cs typeface="Courier New"/>
              </a:rPr>
              <a:t>pcp</a:t>
            </a:r>
            <a:r>
              <a:rPr lang="sv-SE" sz="1050" dirty="0">
                <a:latin typeface="Courier New"/>
                <a:cs typeface="Courier New"/>
              </a:rPr>
              <a:t>       : 3;</a:t>
            </a:r>
          </a:p>
          <a:p>
            <a:r>
              <a:rPr lang="sv-SE" sz="1050" dirty="0">
                <a:latin typeface="Courier New"/>
                <a:cs typeface="Courier New"/>
              </a:rPr>
              <a:t>        </a:t>
            </a:r>
            <a:r>
              <a:rPr lang="sv-SE" sz="1050" dirty="0" err="1">
                <a:latin typeface="Courier New"/>
                <a:cs typeface="Courier New"/>
              </a:rPr>
              <a:t>cfi</a:t>
            </a:r>
            <a:r>
              <a:rPr lang="sv-SE" sz="1050" dirty="0">
                <a:latin typeface="Courier New"/>
                <a:cs typeface="Courier New"/>
              </a:rPr>
              <a:t>       : 1;</a:t>
            </a:r>
          </a:p>
          <a:p>
            <a:r>
              <a:rPr lang="sv-SE" sz="1050" dirty="0">
                <a:latin typeface="Courier New"/>
                <a:cs typeface="Courier New"/>
              </a:rPr>
              <a:t>        vid       : 12;</a:t>
            </a:r>
          </a:p>
          <a:p>
            <a:r>
              <a:rPr lang="sv-SE" sz="1050" dirty="0">
                <a:latin typeface="Courier New"/>
                <a:cs typeface="Courier New"/>
              </a:rPr>
              <a:t>        </a:t>
            </a:r>
            <a:r>
              <a:rPr lang="sv-SE" sz="1050" dirty="0" err="1">
                <a:latin typeface="Courier New"/>
                <a:cs typeface="Courier New"/>
              </a:rPr>
              <a:t>etherType</a:t>
            </a:r>
            <a:r>
              <a:rPr lang="sv-SE" sz="1050" dirty="0">
                <a:latin typeface="Courier New"/>
                <a:cs typeface="Courier New"/>
              </a:rPr>
              <a:t> : 16;</a:t>
            </a:r>
          </a:p>
          <a:p>
            <a:r>
              <a:rPr lang="sv-SE" sz="1050" dirty="0">
                <a:latin typeface="Courier New"/>
                <a:cs typeface="Courier New"/>
              </a:rPr>
              <a:t>    }</a:t>
            </a:r>
          </a:p>
          <a:p>
            <a:r>
              <a:rPr lang="sv-SE" sz="1050" dirty="0">
                <a:latin typeface="Courier New"/>
                <a:cs typeface="Courier New"/>
              </a:rPr>
              <a:t>}</a:t>
            </a:r>
          </a:p>
          <a:p>
            <a:endParaRPr lang="sv-SE" sz="1050" dirty="0">
              <a:latin typeface="Courier New"/>
              <a:cs typeface="Courier New"/>
            </a:endParaRPr>
          </a:p>
          <a:p>
            <a:r>
              <a:rPr lang="sv-SE" sz="1050" b="1" dirty="0" err="1">
                <a:latin typeface="Courier New"/>
                <a:cs typeface="Courier New"/>
              </a:rPr>
              <a:t>header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solidFill>
                  <a:srgbClr val="0000FF"/>
                </a:solidFill>
                <a:latin typeface="Courier New"/>
                <a:cs typeface="Courier New"/>
              </a:rPr>
              <a:t>ethernet_t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latin typeface="Courier New"/>
                <a:cs typeface="Courier New"/>
              </a:rPr>
              <a:t>ethernet</a:t>
            </a:r>
            <a:r>
              <a:rPr lang="sv-SE" sz="1050" dirty="0">
                <a:latin typeface="Courier New"/>
                <a:cs typeface="Courier New"/>
              </a:rPr>
              <a:t>;</a:t>
            </a:r>
          </a:p>
          <a:p>
            <a:r>
              <a:rPr lang="sv-SE" sz="1050" b="1" dirty="0" err="1">
                <a:latin typeface="Courier New"/>
                <a:cs typeface="Courier New"/>
              </a:rPr>
              <a:t>header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solidFill>
                  <a:srgbClr val="0000FF"/>
                </a:solidFill>
                <a:latin typeface="Courier New"/>
                <a:cs typeface="Courier New"/>
              </a:rPr>
              <a:t>vlan_tag_t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latin typeface="Courier New"/>
                <a:cs typeface="Courier New"/>
              </a:rPr>
              <a:t>vlan_tag</a:t>
            </a:r>
            <a:r>
              <a:rPr lang="sv-SE" sz="1050" dirty="0">
                <a:latin typeface="Courier New"/>
                <a:cs typeface="Courier New"/>
              </a:rPr>
              <a:t>[3];</a:t>
            </a:r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Headers and Fields (Packet)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362200" y="3562350"/>
            <a:ext cx="1371600" cy="428625"/>
          </a:xfrm>
          <a:prstGeom prst="wedgeRoundRectCallout">
            <a:avLst>
              <a:gd name="adj1" fmla="val -72050"/>
              <a:gd name="adj2" fmla="val 1306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Actual Header Instantiation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667000" y="1362669"/>
            <a:ext cx="1371600" cy="482204"/>
          </a:xfrm>
          <a:prstGeom prst="wedgeRoundRectCallout">
            <a:avLst>
              <a:gd name="adj1" fmla="val -87794"/>
              <a:gd name="adj2" fmla="val -670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Header Type Declarations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393141" y="4248150"/>
            <a:ext cx="1600200" cy="482204"/>
          </a:xfrm>
          <a:prstGeom prst="wedgeRoundRectCallout">
            <a:avLst>
              <a:gd name="adj1" fmla="val -98782"/>
              <a:gd name="adj2" fmla="val 2094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Handy Arrays for Header Stacks</a:t>
            </a:r>
          </a:p>
        </p:txBody>
      </p:sp>
    </p:spTree>
    <p:extLst>
      <p:ext uri="{BB962C8B-B14F-4D97-AF65-F5344CB8AC3E}">
        <p14:creationId xmlns:p14="http://schemas.microsoft.com/office/powerpoint/2010/main" val="7522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Declaring Metadata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50" b="1" dirty="0" err="1">
                <a:latin typeface="Courier New"/>
                <a:cs typeface="Courier New"/>
              </a:rPr>
              <a:t>header_type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0000FF"/>
                </a:solidFill>
                <a:latin typeface="Courier New"/>
                <a:cs typeface="Courier New"/>
              </a:rPr>
              <a:t>ingress_metadata_t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fields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r>
              <a:rPr lang="en-US" sz="1050" dirty="0">
                <a:latin typeface="Courier New"/>
                <a:cs typeface="Courier New"/>
              </a:rPr>
              <a:t>     /* Inputs */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ingress_port</a:t>
            </a:r>
            <a:r>
              <a:rPr lang="en-US" sz="1050" dirty="0">
                <a:latin typeface="Courier New"/>
                <a:cs typeface="Courier New"/>
              </a:rPr>
              <a:t>          : 9;  /* Available prior to parsing    */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packet_length</a:t>
            </a:r>
            <a:r>
              <a:rPr lang="en-US" sz="1050" dirty="0">
                <a:latin typeface="Courier New"/>
                <a:cs typeface="Courier New"/>
              </a:rPr>
              <a:t>         : 16; /* Might not be always available */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instance_type</a:t>
            </a:r>
            <a:r>
              <a:rPr lang="en-US" sz="1050" dirty="0">
                <a:latin typeface="Courier New"/>
                <a:cs typeface="Courier New"/>
              </a:rPr>
              <a:t>         : 2;  /* Normal, clone, </a:t>
            </a:r>
            <a:r>
              <a:rPr lang="en-US" sz="1050" dirty="0" err="1">
                <a:latin typeface="Courier New"/>
                <a:cs typeface="Courier New"/>
              </a:rPr>
              <a:t>recirculated</a:t>
            </a:r>
            <a:r>
              <a:rPr lang="en-US" sz="1050" dirty="0">
                <a:latin typeface="Courier New"/>
                <a:cs typeface="Courier New"/>
              </a:rPr>
              <a:t>   */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ingress_global_tstamp</a:t>
            </a:r>
            <a:r>
              <a:rPr lang="en-US" sz="1050" dirty="0">
                <a:latin typeface="Courier New"/>
                <a:cs typeface="Courier New"/>
              </a:rPr>
              <a:t> : 48;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parser_status</a:t>
            </a:r>
            <a:r>
              <a:rPr lang="en-US" sz="1050" dirty="0">
                <a:latin typeface="Courier New"/>
                <a:cs typeface="Courier New"/>
              </a:rPr>
              <a:t>         : 8;  /* Parsing Error */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dirty="0">
                <a:latin typeface="Courier New"/>
                <a:cs typeface="Courier New"/>
              </a:rPr>
              <a:t>     /* Outputs from Ingress Pipeline */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egress_spec</a:t>
            </a:r>
            <a:r>
              <a:rPr lang="en-US" sz="1050" dirty="0">
                <a:latin typeface="Courier New"/>
                <a:cs typeface="Courier New"/>
              </a:rPr>
              <a:t>           : 16;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queue_id</a:t>
            </a:r>
            <a:r>
              <a:rPr lang="en-US" sz="1050" dirty="0">
                <a:latin typeface="Courier New"/>
                <a:cs typeface="Courier New"/>
              </a:rPr>
              <a:t>              : 9;</a:t>
            </a:r>
          </a:p>
          <a:p>
            <a:r>
              <a:rPr lang="en-US" sz="1050" dirty="0">
                <a:latin typeface="Courier New"/>
                <a:cs typeface="Courier New"/>
              </a:rPr>
              <a:t>   }</a:t>
            </a:r>
            <a:endParaRPr lang="sv-SE" sz="1050" dirty="0">
              <a:latin typeface="Courier New"/>
              <a:cs typeface="Courier New"/>
            </a:endParaRPr>
          </a:p>
          <a:p>
            <a:r>
              <a:rPr lang="sv-SE" sz="1050" dirty="0">
                <a:latin typeface="Courier New"/>
                <a:cs typeface="Courier New"/>
              </a:rPr>
              <a:t>}</a:t>
            </a:r>
          </a:p>
          <a:p>
            <a:endParaRPr lang="sv-SE" sz="1050" dirty="0">
              <a:latin typeface="Courier New"/>
              <a:cs typeface="Courier New"/>
            </a:endParaRPr>
          </a:p>
          <a:p>
            <a:r>
              <a:rPr lang="sv-SE" sz="1050" b="1" dirty="0">
                <a:latin typeface="Courier New"/>
                <a:cs typeface="Courier New"/>
              </a:rPr>
              <a:t>metadata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solidFill>
                  <a:srgbClr val="0000FF"/>
                </a:solidFill>
                <a:latin typeface="Courier New"/>
                <a:cs typeface="Courier New"/>
              </a:rPr>
              <a:t>ingress_metadata_t</a:t>
            </a:r>
            <a:r>
              <a:rPr lang="sv-SE" sz="1050" dirty="0">
                <a:latin typeface="Courier New"/>
                <a:cs typeface="Courier New"/>
              </a:rPr>
              <a:t> </a:t>
            </a:r>
            <a:r>
              <a:rPr lang="sv-SE" sz="1050" dirty="0" err="1">
                <a:latin typeface="Courier New"/>
                <a:cs typeface="Courier New"/>
              </a:rPr>
              <a:t>ingress_metadata</a:t>
            </a:r>
            <a:r>
              <a:rPr lang="sv-SE" sz="1050" dirty="0">
                <a:latin typeface="Courier New"/>
                <a:cs typeface="Courier New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Headers and Fields (Metadata)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14800" y="3028950"/>
            <a:ext cx="1600200" cy="589360"/>
          </a:xfrm>
          <a:prstGeom prst="wedgeRoundRectCallout">
            <a:avLst>
              <a:gd name="adj1" fmla="val -103302"/>
              <a:gd name="adj2" fmla="val 9900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Actual Metadata </a:t>
            </a:r>
            <a:r>
              <a:rPr lang="en-US" sz="1350" dirty="0" smtClean="0"/>
              <a:t>Instantiation</a:t>
            </a:r>
            <a:endParaRPr lang="en-US" sz="135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429000" y="799627"/>
            <a:ext cx="2000250" cy="482204"/>
          </a:xfrm>
          <a:prstGeom prst="wedgeRoundRectCallout">
            <a:avLst>
              <a:gd name="adj1" fmla="val -77624"/>
              <a:gd name="adj2" fmla="val 365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Metadata is a header too</a:t>
            </a:r>
          </a:p>
        </p:txBody>
      </p:sp>
    </p:spTree>
    <p:extLst>
      <p:ext uri="{BB962C8B-B14F-4D97-AF65-F5344CB8AC3E}">
        <p14:creationId xmlns:p14="http://schemas.microsoft.com/office/powerpoint/2010/main" val="8323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Metadata vs. Packet 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Layout definition</a:t>
            </a:r>
          </a:p>
          <a:p>
            <a:pPr lvl="1"/>
            <a:r>
              <a:rPr lang="en-US" dirty="0" smtClean="0"/>
              <a:t>Packet header declarations define both the fields and the actual layout in the packet. </a:t>
            </a:r>
          </a:p>
          <a:p>
            <a:pPr lvl="1"/>
            <a:r>
              <a:rPr lang="en-US" dirty="0" smtClean="0"/>
              <a:t>Layout is not defined for metadata</a:t>
            </a:r>
          </a:p>
          <a:p>
            <a:r>
              <a:rPr lang="en-US" dirty="0" smtClean="0"/>
              <a:t>Byte Alignment</a:t>
            </a:r>
          </a:p>
          <a:p>
            <a:pPr lvl="1"/>
            <a:r>
              <a:rPr lang="en-US" dirty="0" smtClean="0"/>
              <a:t>Packet header length must be a multiple of 8 bits</a:t>
            </a:r>
          </a:p>
          <a:p>
            <a:pPr lvl="1"/>
            <a:r>
              <a:rPr lang="en-US" dirty="0" smtClean="0"/>
              <a:t>No special requirements for metadata</a:t>
            </a:r>
          </a:p>
          <a:p>
            <a:r>
              <a:rPr lang="en-US" dirty="0" smtClean="0"/>
              <a:t>Validity</a:t>
            </a:r>
          </a:p>
          <a:p>
            <a:pPr lvl="1"/>
            <a:r>
              <a:rPr lang="en-US" dirty="0" smtClean="0"/>
              <a:t>Packet headers are valid only if present in the packet</a:t>
            </a:r>
          </a:p>
          <a:p>
            <a:pPr lvl="1"/>
            <a:r>
              <a:rPr lang="en-US" dirty="0" smtClean="0"/>
              <a:t>Metadata is ALWAYS valid </a:t>
            </a:r>
          </a:p>
          <a:p>
            <a:pPr lvl="2"/>
            <a:r>
              <a:rPr lang="en-US" dirty="0" smtClean="0"/>
              <a:t>Default value is either 0 or can be specified explicitly</a:t>
            </a:r>
          </a:p>
          <a:p>
            <a:r>
              <a:rPr lang="en-US" dirty="0" smtClean="0"/>
              <a:t>Acceptable fields</a:t>
            </a:r>
          </a:p>
          <a:p>
            <a:pPr lvl="1"/>
            <a:r>
              <a:rPr lang="en-US" dirty="0" smtClean="0"/>
              <a:t>Packet headers can contain calculated and variable length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99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Declaring IPv4 packet header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50" b="1" dirty="0" err="1">
                <a:latin typeface="Courier New"/>
                <a:cs typeface="Courier New"/>
              </a:rPr>
              <a:t>header_type</a:t>
            </a:r>
            <a:r>
              <a:rPr lang="en-US" sz="1050" dirty="0">
                <a:latin typeface="Courier New"/>
                <a:cs typeface="Courier New"/>
              </a:rPr>
              <a:t> ipv4_t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fields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r>
              <a:rPr lang="en-US" sz="1050" dirty="0">
                <a:latin typeface="Courier New"/>
                <a:cs typeface="Courier New"/>
              </a:rPr>
              <a:t>        version        : 4;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ihl</a:t>
            </a:r>
            <a:r>
              <a:rPr lang="en-US" sz="1050" dirty="0">
                <a:latin typeface="Courier New"/>
                <a:cs typeface="Courier New"/>
              </a:rPr>
              <a:t>            : 4;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diffserv</a:t>
            </a:r>
            <a:r>
              <a:rPr lang="en-US" sz="1050" dirty="0">
                <a:latin typeface="Courier New"/>
                <a:cs typeface="Courier New"/>
              </a:rPr>
              <a:t>       : 8;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totalLen</a:t>
            </a:r>
            <a:r>
              <a:rPr lang="en-US" sz="1050" dirty="0">
                <a:latin typeface="Courier New"/>
                <a:cs typeface="Courier New"/>
              </a:rPr>
              <a:t>       : 16;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identification : 16;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flags          : 3;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fragOffset</a:t>
            </a:r>
            <a:r>
              <a:rPr lang="en-US" sz="1050" dirty="0">
                <a:latin typeface="Courier New"/>
                <a:cs typeface="Courier New"/>
              </a:rPr>
              <a:t>     : 13;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ttl</a:t>
            </a:r>
            <a:r>
              <a:rPr lang="en-US" sz="1050" dirty="0">
                <a:latin typeface="Courier New"/>
                <a:cs typeface="Courier New"/>
              </a:rPr>
              <a:t>            : 8;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protocol       : 8;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hdrChecksum</a:t>
            </a:r>
            <a:r>
              <a:rPr lang="en-US" sz="1050" dirty="0">
                <a:latin typeface="Courier New"/>
                <a:cs typeface="Courier New"/>
              </a:rPr>
              <a:t>    : 16;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srcAddr</a:t>
            </a:r>
            <a:r>
              <a:rPr lang="en-US" sz="1050" dirty="0">
                <a:latin typeface="Courier New"/>
                <a:cs typeface="Courier New"/>
              </a:rPr>
              <a:t>        : 32;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dstAddr</a:t>
            </a:r>
            <a:r>
              <a:rPr lang="en-US" sz="1050" dirty="0">
                <a:latin typeface="Courier New"/>
                <a:cs typeface="Courier New"/>
              </a:rPr>
              <a:t>        : 32;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options        : *;</a:t>
            </a:r>
          </a:p>
          <a:p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length</a:t>
            </a:r>
            <a:r>
              <a:rPr lang="en-US" sz="1050" dirty="0">
                <a:latin typeface="Courier New"/>
                <a:cs typeface="Courier New"/>
              </a:rPr>
              <a:t>     : (</a:t>
            </a:r>
            <a:r>
              <a:rPr lang="en-US" sz="1050" dirty="0" err="1">
                <a:latin typeface="Courier New"/>
                <a:cs typeface="Courier New"/>
              </a:rPr>
              <a:t>ihl</a:t>
            </a:r>
            <a:r>
              <a:rPr lang="en-US" sz="1050" dirty="0">
                <a:latin typeface="Courier New"/>
                <a:cs typeface="Courier New"/>
              </a:rPr>
              <a:t> &lt;&lt; 2);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max_length</a:t>
            </a:r>
            <a:r>
              <a:rPr lang="en-US" sz="1050" dirty="0">
                <a:latin typeface="Courier New"/>
                <a:cs typeface="Courier New"/>
              </a:rPr>
              <a:t> : 60;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  <a:endParaRPr lang="sv-SE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Variable-Length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429000" y="4095750"/>
            <a:ext cx="1981200" cy="589360"/>
          </a:xfrm>
          <a:prstGeom prst="wedgeRoundRectCallout">
            <a:avLst>
              <a:gd name="adj1" fmla="val -98573"/>
              <a:gd name="adj2" fmla="val -275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Calculated, based on another field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581400" y="3028950"/>
            <a:ext cx="2000250" cy="482204"/>
          </a:xfrm>
          <a:prstGeom prst="wedgeRoundRectCallout">
            <a:avLst>
              <a:gd name="adj1" fmla="val -109756"/>
              <a:gd name="adj2" fmla="val 1244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Variable-length Field</a:t>
            </a:r>
          </a:p>
        </p:txBody>
      </p:sp>
    </p:spTree>
    <p:extLst>
      <p:ext uri="{BB962C8B-B14F-4D97-AF65-F5344CB8AC3E}">
        <p14:creationId xmlns:p14="http://schemas.microsoft.com/office/powerpoint/2010/main" val="66253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Simple Parser for L2/L3 Packets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ethernet_t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ethernet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vlan_tag_t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vlan_tag</a:t>
            </a:r>
            <a:r>
              <a:rPr lang="en-US" sz="1000" dirty="0">
                <a:latin typeface="Courier New"/>
                <a:cs typeface="Courier New"/>
              </a:rPr>
              <a:t>[2];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ipv4_t 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ipv6_t ipv6;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parser</a:t>
            </a:r>
            <a:r>
              <a:rPr lang="en-US" sz="1000" dirty="0">
                <a:latin typeface="Courier New"/>
                <a:cs typeface="Courier New"/>
              </a:rPr>
              <a:t> start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extract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ethernet</a:t>
            </a:r>
            <a:r>
              <a:rPr lang="en-US" sz="1000" dirty="0">
                <a:latin typeface="Courier New"/>
                <a:cs typeface="Courier New"/>
              </a:rPr>
              <a:t>);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return</a:t>
            </a:r>
            <a:r>
              <a:rPr lang="en-US" sz="1000" dirty="0">
                <a:latin typeface="Courier New"/>
                <a:cs typeface="Courier New"/>
              </a:rPr>
              <a:t> select(</a:t>
            </a:r>
            <a:r>
              <a:rPr lang="en-US" sz="1000" b="1" dirty="0" err="1">
                <a:latin typeface="Courier New"/>
                <a:cs typeface="Courier New"/>
              </a:rPr>
              <a:t>latest</a:t>
            </a:r>
            <a:r>
              <a:rPr lang="en-US" sz="1000" dirty="0" err="1">
                <a:latin typeface="Courier New"/>
                <a:cs typeface="Courier New"/>
              </a:rPr>
              <a:t>.etherType</a:t>
            </a:r>
            <a:r>
              <a:rPr lang="en-US" sz="1000" dirty="0">
                <a:latin typeface="Courier New"/>
                <a:cs typeface="Courier New"/>
              </a:rPr>
              <a:t>)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0x8100, 0x9100 :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0x0800         : parse_ipv4;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0x86DD         : parse_ipv6;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</a:t>
            </a:r>
            <a:r>
              <a:rPr lang="en-US" sz="1000" b="1" dirty="0">
                <a:latin typeface="Courier New"/>
                <a:cs typeface="Courier New"/>
              </a:rPr>
              <a:t>default</a:t>
            </a:r>
            <a:r>
              <a:rPr lang="en-US" sz="1000" dirty="0">
                <a:latin typeface="Courier New"/>
                <a:cs typeface="Courier New"/>
              </a:rPr>
              <a:t>        : 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}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  <a:endParaRPr lang="sv-SE" sz="1000" dirty="0">
              <a:latin typeface="Courier New"/>
              <a:cs typeface="Courier New"/>
            </a:endParaRPr>
          </a:p>
          <a:p>
            <a:r>
              <a:rPr lang="sv-SE" sz="1000" b="1" dirty="0">
                <a:latin typeface="Courier New"/>
                <a:cs typeface="Courier New"/>
              </a:rPr>
              <a:t>parser</a:t>
            </a:r>
            <a:r>
              <a:rPr lang="sv-SE" sz="1000" dirty="0">
                <a:latin typeface="Courier New"/>
                <a:cs typeface="Courier New"/>
              </a:rPr>
              <a:t> </a:t>
            </a:r>
            <a:r>
              <a:rPr lang="sv-SE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sv-SE" sz="1000" dirty="0">
                <a:latin typeface="Courier New"/>
                <a:cs typeface="Courier New"/>
              </a:rPr>
              <a:t> {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extract</a:t>
            </a:r>
            <a:r>
              <a:rPr lang="sv-SE" sz="1000" dirty="0">
                <a:latin typeface="Courier New"/>
                <a:cs typeface="Courier New"/>
              </a:rPr>
              <a:t>(</a:t>
            </a:r>
            <a:r>
              <a:rPr lang="sv-SE" sz="1000" dirty="0" err="1">
                <a:latin typeface="Courier New"/>
                <a:cs typeface="Courier New"/>
              </a:rPr>
              <a:t>vlan_tag</a:t>
            </a:r>
            <a:r>
              <a:rPr lang="sv-SE" sz="1000" dirty="0">
                <a:latin typeface="Courier New"/>
                <a:cs typeface="Courier New"/>
              </a:rPr>
              <a:t>[</a:t>
            </a:r>
            <a:r>
              <a:rPr lang="sv-SE" sz="1000" b="1" dirty="0" err="1">
                <a:latin typeface="Courier New"/>
                <a:cs typeface="Courier New"/>
              </a:rPr>
              <a:t>next</a:t>
            </a:r>
            <a:r>
              <a:rPr lang="sv-SE" sz="1000" dirty="0">
                <a:latin typeface="Courier New"/>
                <a:cs typeface="Courier New"/>
              </a:rPr>
              <a:t>]);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return</a:t>
            </a:r>
            <a:r>
              <a:rPr lang="sv-SE" sz="1000" dirty="0">
                <a:latin typeface="Courier New"/>
                <a:cs typeface="Courier New"/>
              </a:rPr>
              <a:t> </a:t>
            </a:r>
            <a:r>
              <a:rPr lang="sv-SE" sz="1000" b="1" dirty="0" err="1">
                <a:latin typeface="Courier New"/>
                <a:cs typeface="Courier New"/>
              </a:rPr>
              <a:t>select</a:t>
            </a:r>
            <a:r>
              <a:rPr lang="sv-SE" sz="1000" dirty="0">
                <a:latin typeface="Courier New"/>
                <a:cs typeface="Courier New"/>
              </a:rPr>
              <a:t>(</a:t>
            </a:r>
            <a:r>
              <a:rPr lang="sv-SE" sz="1000" b="1" dirty="0" err="1">
                <a:latin typeface="Courier New"/>
                <a:cs typeface="Courier New"/>
              </a:rPr>
              <a:t>latest</a:t>
            </a:r>
            <a:r>
              <a:rPr lang="sv-SE" sz="1000" dirty="0" err="1">
                <a:latin typeface="Courier New"/>
                <a:cs typeface="Courier New"/>
              </a:rPr>
              <a:t>.etherType</a:t>
            </a:r>
            <a:r>
              <a:rPr lang="sv-SE" sz="1000" dirty="0">
                <a:latin typeface="Courier New"/>
                <a:cs typeface="Courier New"/>
              </a:rPr>
              <a:t>) {</a:t>
            </a:r>
          </a:p>
          <a:p>
            <a:r>
              <a:rPr lang="en-US" sz="1000" dirty="0">
                <a:latin typeface="Courier New"/>
                <a:cs typeface="Courier New"/>
              </a:rPr>
              <a:t>        0x8100 </a:t>
            </a:r>
            <a:r>
              <a:rPr lang="en-US" sz="1000" b="1" dirty="0">
                <a:latin typeface="Courier New"/>
                <a:cs typeface="Courier New"/>
              </a:rPr>
              <a:t>mask</a:t>
            </a:r>
            <a:r>
              <a:rPr lang="en-US" sz="1000" dirty="0">
                <a:latin typeface="Courier New"/>
                <a:cs typeface="Courier New"/>
              </a:rPr>
              <a:t> 0xEFFF :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0x0800             : parse_ipv4;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0x86DD             : parse_ipv6;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</a:t>
            </a:r>
            <a:r>
              <a:rPr lang="en-US" sz="1000" b="1" dirty="0">
                <a:latin typeface="Courier New"/>
                <a:cs typeface="Courier New"/>
              </a:rPr>
              <a:t>default</a:t>
            </a:r>
            <a:r>
              <a:rPr lang="en-US" sz="1000" dirty="0">
                <a:latin typeface="Courier New"/>
                <a:cs typeface="Courier New"/>
              </a:rPr>
              <a:t>            : 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}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</a:p>
          <a:p>
            <a:endParaRPr lang="sv-SE" b="1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a Parser Tree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038600" y="1809751"/>
            <a:ext cx="1444436" cy="600132"/>
          </a:xfrm>
          <a:prstGeom prst="wedgeRoundRectCallout">
            <a:avLst>
              <a:gd name="adj1" fmla="val -86173"/>
              <a:gd name="adj2" fmla="val 11019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1350" dirty="0"/>
              <a:t>Transitions to the next parser </a:t>
            </a:r>
            <a:r>
              <a:rPr lang="en-US" sz="1350" dirty="0" smtClean="0"/>
              <a:t>states.</a:t>
            </a:r>
          </a:p>
          <a:p>
            <a:pPr algn="ctr"/>
            <a:r>
              <a:rPr lang="en-US" sz="1350" dirty="0" smtClean="0"/>
              <a:t>Prioritized by order</a:t>
            </a:r>
            <a:endParaRPr lang="en-US" sz="135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816006" y="3943351"/>
            <a:ext cx="1828800" cy="736054"/>
          </a:xfrm>
          <a:prstGeom prst="wedgeRoundRectCallout">
            <a:avLst>
              <a:gd name="adj1" fmla="val -90737"/>
              <a:gd name="adj2" fmla="val 1364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en-US" sz="1350" dirty="0"/>
              <a:t>This is not a reserved word, but a name of the Control Flow Function</a:t>
            </a:r>
          </a:p>
        </p:txBody>
      </p:sp>
      <p:sp>
        <p:nvSpPr>
          <p:cNvPr id="9" name="Right Brace 8"/>
          <p:cNvSpPr/>
          <p:nvPr/>
        </p:nvSpPr>
        <p:spPr>
          <a:xfrm>
            <a:off x="3276600" y="2557112"/>
            <a:ext cx="173020" cy="486476"/>
          </a:xfrm>
          <a:prstGeom prst="rightBrace">
            <a:avLst>
              <a:gd name="adj1" fmla="val 22888"/>
              <a:gd name="adj2" fmla="val 480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" name="Group 5"/>
          <p:cNvGrpSpPr/>
          <p:nvPr/>
        </p:nvGrpSpPr>
        <p:grpSpPr>
          <a:xfrm>
            <a:off x="7696200" y="3286520"/>
            <a:ext cx="946602" cy="1313661"/>
            <a:chOff x="6934200" y="1834244"/>
            <a:chExt cx="946602" cy="1313661"/>
          </a:xfrm>
        </p:grpSpPr>
        <p:grpSp>
          <p:nvGrpSpPr>
            <p:cNvPr id="32" name="Group 31"/>
            <p:cNvGrpSpPr/>
            <p:nvPr/>
          </p:nvGrpSpPr>
          <p:grpSpPr>
            <a:xfrm>
              <a:off x="6934200" y="1834244"/>
              <a:ext cx="946602" cy="865948"/>
              <a:chOff x="1674680" y="5127627"/>
              <a:chExt cx="2019417" cy="1385516"/>
            </a:xfrm>
          </p:grpSpPr>
          <p:sp>
            <p:nvSpPr>
              <p:cNvPr id="33" name="Connector 32"/>
              <p:cNvSpPr/>
              <p:nvPr/>
            </p:nvSpPr>
            <p:spPr>
              <a:xfrm>
                <a:off x="1735635" y="5127627"/>
                <a:ext cx="690439" cy="548071"/>
              </a:xfrm>
              <a:prstGeom prst="flowChartConnector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4" name="Connector 33"/>
              <p:cNvSpPr/>
              <p:nvPr/>
            </p:nvSpPr>
            <p:spPr>
              <a:xfrm>
                <a:off x="2725462" y="5130027"/>
                <a:ext cx="735020" cy="548071"/>
              </a:xfrm>
              <a:prstGeom prst="flowChartConnector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onnector 34"/>
              <p:cNvSpPr/>
              <p:nvPr/>
            </p:nvSpPr>
            <p:spPr>
              <a:xfrm>
                <a:off x="1860191" y="5921034"/>
                <a:ext cx="664313" cy="548071"/>
              </a:xfrm>
              <a:prstGeom prst="flowChartConnector">
                <a:avLst/>
              </a:prstGeom>
              <a:solidFill>
                <a:srgbClr val="D92A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6" name="Connector 35"/>
              <p:cNvSpPr/>
              <p:nvPr/>
            </p:nvSpPr>
            <p:spPr>
              <a:xfrm>
                <a:off x="2727012" y="5965072"/>
                <a:ext cx="733470" cy="548071"/>
              </a:xfrm>
              <a:prstGeom prst="flowChartConnector">
                <a:avLst/>
              </a:prstGeom>
              <a:solidFill>
                <a:srgbClr val="3366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2426075" y="5401663"/>
                <a:ext cx="299387" cy="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2427217" y="5597835"/>
                <a:ext cx="405886" cy="403462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2080856" y="5675698"/>
                <a:ext cx="111491" cy="24533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324963" y="5595435"/>
                <a:ext cx="509464" cy="4499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40"/>
              <p:cNvSpPr/>
              <p:nvPr/>
            </p:nvSpPr>
            <p:spPr>
              <a:xfrm flipH="1">
                <a:off x="3333084" y="5142582"/>
                <a:ext cx="353721" cy="521822"/>
              </a:xfrm>
              <a:custGeom>
                <a:avLst/>
                <a:gdLst>
                  <a:gd name="connsiteX0" fmla="*/ 341022 w 353722"/>
                  <a:gd name="connsiteY0" fmla="*/ 81185 h 521822"/>
                  <a:gd name="connsiteX1" fmla="*/ 197089 w 353722"/>
                  <a:gd name="connsiteY1" fmla="*/ 752 h 521822"/>
                  <a:gd name="connsiteX2" fmla="*/ 10822 w 353722"/>
                  <a:gd name="connsiteY2" fmla="*/ 123518 h 521822"/>
                  <a:gd name="connsiteX3" fmla="*/ 44689 w 353722"/>
                  <a:gd name="connsiteY3" fmla="*/ 432552 h 521822"/>
                  <a:gd name="connsiteX4" fmla="*/ 230955 w 353722"/>
                  <a:gd name="connsiteY4" fmla="*/ 521452 h 521822"/>
                  <a:gd name="connsiteX5" fmla="*/ 353722 w 353722"/>
                  <a:gd name="connsiteY5" fmla="*/ 466418 h 5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3722" h="521822">
                    <a:moveTo>
                      <a:pt x="341022" y="81185"/>
                    </a:moveTo>
                    <a:cubicBezTo>
                      <a:pt x="296572" y="37441"/>
                      <a:pt x="252122" y="-6303"/>
                      <a:pt x="197089" y="752"/>
                    </a:cubicBezTo>
                    <a:cubicBezTo>
                      <a:pt x="142056" y="7807"/>
                      <a:pt x="36222" y="51551"/>
                      <a:pt x="10822" y="123518"/>
                    </a:cubicBezTo>
                    <a:cubicBezTo>
                      <a:pt x="-14578" y="195485"/>
                      <a:pt x="8000" y="366230"/>
                      <a:pt x="44689" y="432552"/>
                    </a:cubicBezTo>
                    <a:cubicBezTo>
                      <a:pt x="81378" y="498874"/>
                      <a:pt x="179450" y="515808"/>
                      <a:pt x="230955" y="521452"/>
                    </a:cubicBezTo>
                    <a:cubicBezTo>
                      <a:pt x="282460" y="527096"/>
                      <a:pt x="353722" y="466418"/>
                      <a:pt x="353722" y="466418"/>
                    </a:cubicBezTo>
                  </a:path>
                </a:pathLst>
              </a:custGeom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36553" y="5982548"/>
                <a:ext cx="1009506" cy="424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25" dirty="0">
                    <a:solidFill>
                      <a:schemeClr val="bg1"/>
                    </a:solidFill>
                  </a:rPr>
                  <a:t>IPv4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59998" y="6019281"/>
                <a:ext cx="1009506" cy="424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25" dirty="0">
                    <a:solidFill>
                      <a:schemeClr val="bg1"/>
                    </a:solidFill>
                  </a:rPr>
                  <a:t>IPv6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605935" y="5220405"/>
                <a:ext cx="1088162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5" dirty="0">
                    <a:solidFill>
                      <a:srgbClr val="000000"/>
                    </a:solidFill>
                  </a:rPr>
                  <a:t>VLAN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674680" y="5157107"/>
                <a:ext cx="94795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Eth</a:t>
                </a:r>
              </a:p>
            </p:txBody>
          </p:sp>
        </p:grpSp>
        <p:sp>
          <p:nvSpPr>
            <p:cNvPr id="46" name="Connector 45"/>
            <p:cNvSpPr/>
            <p:nvPr/>
          </p:nvSpPr>
          <p:spPr>
            <a:xfrm>
              <a:off x="6990245" y="2805360"/>
              <a:ext cx="303330" cy="342545"/>
            </a:xfrm>
            <a:prstGeom prst="flowChartConnector">
              <a:avLst/>
            </a:prstGeom>
            <a:solidFill>
              <a:srgbClr val="5CFF3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47" name="Connector 46"/>
            <p:cNvSpPr/>
            <p:nvPr/>
          </p:nvSpPr>
          <p:spPr>
            <a:xfrm>
              <a:off x="7434638" y="2805360"/>
              <a:ext cx="336656" cy="342545"/>
            </a:xfrm>
            <a:prstGeom prst="flowChartConnector">
              <a:avLst/>
            </a:prstGeom>
            <a:solidFill>
              <a:srgbClr val="FF0D1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>
              <a:off x="7141910" y="2672667"/>
              <a:ext cx="34946" cy="132693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311526" y="2915152"/>
              <a:ext cx="114300" cy="53579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7249154" y="2650027"/>
              <a:ext cx="228677" cy="205498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935201" y="2852837"/>
              <a:ext cx="489236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solidFill>
                    <a:srgbClr val="000000"/>
                  </a:solidFill>
                </a:rPr>
                <a:t>UDP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68677" y="2902763"/>
              <a:ext cx="49885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</a:rPr>
                <a:t>VXLAN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7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Simple Parser for L2/L3 Packets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ethernet_t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ethernet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vlan_tag_t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vlan_tag</a:t>
            </a:r>
            <a:r>
              <a:rPr lang="en-US" sz="1000" dirty="0">
                <a:latin typeface="Courier New"/>
                <a:cs typeface="Courier New"/>
              </a:rPr>
              <a:t>[2];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ipv4_t 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ipv6_t ipv6;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parser</a:t>
            </a:r>
            <a:r>
              <a:rPr lang="en-US" sz="1000" dirty="0">
                <a:latin typeface="Courier New"/>
                <a:cs typeface="Courier New"/>
              </a:rPr>
              <a:t> start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extract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ethernet</a:t>
            </a:r>
            <a:r>
              <a:rPr lang="en-US" sz="1000" dirty="0">
                <a:latin typeface="Courier New"/>
                <a:cs typeface="Courier New"/>
              </a:rPr>
              <a:t>);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return select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b="1" dirty="0" err="1">
                <a:latin typeface="Courier New"/>
                <a:cs typeface="Courier New"/>
              </a:rPr>
              <a:t>latest</a:t>
            </a:r>
            <a:r>
              <a:rPr lang="en-US" sz="1000" dirty="0" err="1">
                <a:latin typeface="Courier New"/>
                <a:cs typeface="Courier New"/>
              </a:rPr>
              <a:t>.etherType</a:t>
            </a:r>
            <a:r>
              <a:rPr lang="en-US" sz="1000" dirty="0">
                <a:latin typeface="Courier New"/>
                <a:cs typeface="Courier New"/>
              </a:rPr>
              <a:t>)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0x8100, 0x9100 :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0x0800         : parse_ipv4;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0x86DD         : parse_ipv6;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</a:t>
            </a:r>
            <a:r>
              <a:rPr lang="en-US" sz="1000" b="1" dirty="0">
                <a:latin typeface="Courier New"/>
                <a:cs typeface="Courier New"/>
              </a:rPr>
              <a:t>default</a:t>
            </a:r>
            <a:r>
              <a:rPr lang="en-US" sz="1000" dirty="0">
                <a:latin typeface="Courier New"/>
                <a:cs typeface="Courier New"/>
              </a:rPr>
              <a:t>        : 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}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  <a:endParaRPr lang="sv-SE" sz="1000" dirty="0">
              <a:latin typeface="Courier New"/>
              <a:cs typeface="Courier New"/>
            </a:endParaRPr>
          </a:p>
          <a:p>
            <a:r>
              <a:rPr lang="sv-SE" sz="1000" b="1" dirty="0">
                <a:latin typeface="Courier New"/>
                <a:cs typeface="Courier New"/>
              </a:rPr>
              <a:t>parser</a:t>
            </a:r>
            <a:r>
              <a:rPr lang="sv-SE" sz="1000" dirty="0">
                <a:latin typeface="Courier New"/>
                <a:cs typeface="Courier New"/>
              </a:rPr>
              <a:t> </a:t>
            </a:r>
            <a:r>
              <a:rPr lang="sv-SE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sv-SE" sz="1000" dirty="0">
                <a:latin typeface="Courier New"/>
                <a:cs typeface="Courier New"/>
              </a:rPr>
              <a:t> {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extract</a:t>
            </a:r>
            <a:r>
              <a:rPr lang="sv-SE" sz="1000" dirty="0">
                <a:latin typeface="Courier New"/>
                <a:cs typeface="Courier New"/>
              </a:rPr>
              <a:t>(</a:t>
            </a:r>
            <a:r>
              <a:rPr lang="sv-SE" sz="1000" dirty="0" err="1">
                <a:latin typeface="Courier New"/>
                <a:cs typeface="Courier New"/>
              </a:rPr>
              <a:t>vlan_tag</a:t>
            </a:r>
            <a:r>
              <a:rPr lang="sv-SE" sz="1000" dirty="0">
                <a:latin typeface="Courier New"/>
                <a:cs typeface="Courier New"/>
              </a:rPr>
              <a:t>[</a:t>
            </a:r>
            <a:r>
              <a:rPr lang="sv-SE" sz="1000" b="1" dirty="0" err="1">
                <a:latin typeface="Courier New"/>
                <a:cs typeface="Courier New"/>
              </a:rPr>
              <a:t>next</a:t>
            </a:r>
            <a:r>
              <a:rPr lang="sv-SE" sz="1000" dirty="0">
                <a:latin typeface="Courier New"/>
                <a:cs typeface="Courier New"/>
              </a:rPr>
              <a:t>]);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return</a:t>
            </a:r>
            <a:r>
              <a:rPr lang="sv-SE" sz="1000" dirty="0">
                <a:latin typeface="Courier New"/>
                <a:cs typeface="Courier New"/>
              </a:rPr>
              <a:t> </a:t>
            </a:r>
            <a:r>
              <a:rPr lang="sv-SE" sz="1000" b="1" dirty="0" err="1">
                <a:latin typeface="Courier New"/>
                <a:cs typeface="Courier New"/>
              </a:rPr>
              <a:t>select</a:t>
            </a:r>
            <a:r>
              <a:rPr lang="sv-SE" sz="1000" dirty="0">
                <a:latin typeface="Courier New"/>
                <a:cs typeface="Courier New"/>
              </a:rPr>
              <a:t>(</a:t>
            </a:r>
            <a:r>
              <a:rPr lang="sv-SE" sz="1000" b="1" dirty="0" err="1">
                <a:latin typeface="Courier New"/>
                <a:cs typeface="Courier New"/>
              </a:rPr>
              <a:t>latest</a:t>
            </a:r>
            <a:r>
              <a:rPr lang="sv-SE" sz="1000" dirty="0" err="1">
                <a:latin typeface="Courier New"/>
                <a:cs typeface="Courier New"/>
              </a:rPr>
              <a:t>.etherType</a:t>
            </a:r>
            <a:r>
              <a:rPr lang="sv-SE" sz="1000" dirty="0">
                <a:latin typeface="Courier New"/>
                <a:cs typeface="Courier New"/>
              </a:rPr>
              <a:t>) {</a:t>
            </a:r>
          </a:p>
          <a:p>
            <a:r>
              <a:rPr lang="en-US" sz="1000" dirty="0">
                <a:latin typeface="Courier New"/>
                <a:cs typeface="Courier New"/>
              </a:rPr>
              <a:t>        0x8100 mask 0xEFFF :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0x0800             : parse_ipv4;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0x86DD             : parse_ipv6;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</a:t>
            </a:r>
            <a:r>
              <a:rPr lang="en-US" sz="1000" b="1" dirty="0">
                <a:latin typeface="Courier New"/>
                <a:cs typeface="Courier New"/>
              </a:rPr>
              <a:t>default</a:t>
            </a:r>
            <a:r>
              <a:rPr lang="en-US" sz="1000" dirty="0">
                <a:latin typeface="Courier New"/>
                <a:cs typeface="Courier New"/>
              </a:rPr>
              <a:t>            : 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}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smtClean="0">
                <a:latin typeface="Courier New"/>
                <a:cs typeface="Courier New"/>
              </a:rPr>
              <a:t>}</a:t>
            </a:r>
            <a:endParaRPr lang="en-US" sz="10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a Parser Tree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4787503" y="1104405"/>
            <a:ext cx="2527697" cy="34485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parser</a:t>
            </a:r>
            <a:r>
              <a:rPr lang="en-US" sz="1000" b="0" dirty="0">
                <a:latin typeface="Courier New"/>
                <a:cs typeface="Courier New"/>
              </a:rPr>
              <a:t> parse_ipv4 {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extract</a:t>
            </a:r>
            <a:r>
              <a:rPr lang="en-US" sz="1000" b="0" dirty="0">
                <a:latin typeface="Courier New"/>
                <a:cs typeface="Courier New"/>
              </a:rPr>
              <a:t>(ipv4);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return</a:t>
            </a:r>
            <a:r>
              <a:rPr lang="en-US" sz="1000" b="0" dirty="0">
                <a:latin typeface="Courier New"/>
                <a:cs typeface="Courier New"/>
              </a:rPr>
              <a:t> ingress;</a:t>
            </a:r>
          </a:p>
          <a:p>
            <a:pPr marL="0" indent="0">
              <a:buNone/>
            </a:pPr>
            <a:r>
              <a:rPr lang="en-US" sz="1000" b="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0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parser</a:t>
            </a:r>
            <a:r>
              <a:rPr lang="en-US" sz="1000" b="0" dirty="0">
                <a:latin typeface="Courier New"/>
                <a:cs typeface="Courier New"/>
              </a:rPr>
              <a:t> parse_ipv6 {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extract</a:t>
            </a:r>
            <a:r>
              <a:rPr lang="en-US" sz="1000" b="0" dirty="0">
                <a:latin typeface="Courier New"/>
                <a:cs typeface="Courier New"/>
              </a:rPr>
              <a:t>(ipv6);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return</a:t>
            </a:r>
            <a:r>
              <a:rPr lang="en-US" sz="1000" b="0" dirty="0">
                <a:latin typeface="Courier New"/>
                <a:cs typeface="Courier New"/>
              </a:rPr>
              <a:t> ingress;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 smtClean="0">
                <a:latin typeface="Courier New"/>
                <a:cs typeface="Courier New"/>
              </a:rPr>
              <a:t>}</a:t>
            </a:r>
            <a:endParaRPr lang="en-US" sz="1000" b="0" dirty="0">
              <a:latin typeface="Courier New"/>
              <a:cs typeface="Courier New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96200" y="3286520"/>
            <a:ext cx="946602" cy="1313661"/>
            <a:chOff x="6934200" y="1834244"/>
            <a:chExt cx="946602" cy="1313661"/>
          </a:xfrm>
        </p:grpSpPr>
        <p:grpSp>
          <p:nvGrpSpPr>
            <p:cNvPr id="8" name="Group 7"/>
            <p:cNvGrpSpPr/>
            <p:nvPr/>
          </p:nvGrpSpPr>
          <p:grpSpPr>
            <a:xfrm>
              <a:off x="6934200" y="1834244"/>
              <a:ext cx="946602" cy="865948"/>
              <a:chOff x="1674680" y="5127627"/>
              <a:chExt cx="2019417" cy="1385516"/>
            </a:xfrm>
          </p:grpSpPr>
          <p:sp>
            <p:nvSpPr>
              <p:cNvPr id="16" name="Connector 15"/>
              <p:cNvSpPr/>
              <p:nvPr/>
            </p:nvSpPr>
            <p:spPr>
              <a:xfrm>
                <a:off x="1735635" y="5127627"/>
                <a:ext cx="690439" cy="548071"/>
              </a:xfrm>
              <a:prstGeom prst="flowChartConnector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2725462" y="5130027"/>
                <a:ext cx="735020" cy="548071"/>
              </a:xfrm>
              <a:prstGeom prst="flowChartConnector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onnector 17"/>
              <p:cNvSpPr/>
              <p:nvPr/>
            </p:nvSpPr>
            <p:spPr>
              <a:xfrm>
                <a:off x="1860191" y="5921034"/>
                <a:ext cx="664313" cy="548071"/>
              </a:xfrm>
              <a:prstGeom prst="flowChartConnector">
                <a:avLst/>
              </a:prstGeom>
              <a:solidFill>
                <a:srgbClr val="D92A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9" name="Connector 18"/>
              <p:cNvSpPr/>
              <p:nvPr/>
            </p:nvSpPr>
            <p:spPr>
              <a:xfrm>
                <a:off x="2727012" y="5965072"/>
                <a:ext cx="733470" cy="548071"/>
              </a:xfrm>
              <a:prstGeom prst="flowChartConnector">
                <a:avLst/>
              </a:prstGeom>
              <a:solidFill>
                <a:srgbClr val="3366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2426075" y="5401663"/>
                <a:ext cx="299387" cy="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2427217" y="5597835"/>
                <a:ext cx="405886" cy="403462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2080856" y="5675698"/>
                <a:ext cx="111491" cy="24533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2324963" y="5595435"/>
                <a:ext cx="509464" cy="4499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Freeform 23"/>
              <p:cNvSpPr/>
              <p:nvPr/>
            </p:nvSpPr>
            <p:spPr>
              <a:xfrm flipH="1">
                <a:off x="3333084" y="5142582"/>
                <a:ext cx="353721" cy="521822"/>
              </a:xfrm>
              <a:custGeom>
                <a:avLst/>
                <a:gdLst>
                  <a:gd name="connsiteX0" fmla="*/ 341022 w 353722"/>
                  <a:gd name="connsiteY0" fmla="*/ 81185 h 521822"/>
                  <a:gd name="connsiteX1" fmla="*/ 197089 w 353722"/>
                  <a:gd name="connsiteY1" fmla="*/ 752 h 521822"/>
                  <a:gd name="connsiteX2" fmla="*/ 10822 w 353722"/>
                  <a:gd name="connsiteY2" fmla="*/ 123518 h 521822"/>
                  <a:gd name="connsiteX3" fmla="*/ 44689 w 353722"/>
                  <a:gd name="connsiteY3" fmla="*/ 432552 h 521822"/>
                  <a:gd name="connsiteX4" fmla="*/ 230955 w 353722"/>
                  <a:gd name="connsiteY4" fmla="*/ 521452 h 521822"/>
                  <a:gd name="connsiteX5" fmla="*/ 353722 w 353722"/>
                  <a:gd name="connsiteY5" fmla="*/ 466418 h 5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3722" h="521822">
                    <a:moveTo>
                      <a:pt x="341022" y="81185"/>
                    </a:moveTo>
                    <a:cubicBezTo>
                      <a:pt x="296572" y="37441"/>
                      <a:pt x="252122" y="-6303"/>
                      <a:pt x="197089" y="752"/>
                    </a:cubicBezTo>
                    <a:cubicBezTo>
                      <a:pt x="142056" y="7807"/>
                      <a:pt x="36222" y="51551"/>
                      <a:pt x="10822" y="123518"/>
                    </a:cubicBezTo>
                    <a:cubicBezTo>
                      <a:pt x="-14578" y="195485"/>
                      <a:pt x="8000" y="366230"/>
                      <a:pt x="44689" y="432552"/>
                    </a:cubicBezTo>
                    <a:cubicBezTo>
                      <a:pt x="81378" y="498874"/>
                      <a:pt x="179450" y="515808"/>
                      <a:pt x="230955" y="521452"/>
                    </a:cubicBezTo>
                    <a:cubicBezTo>
                      <a:pt x="282460" y="527096"/>
                      <a:pt x="353722" y="466418"/>
                      <a:pt x="353722" y="466418"/>
                    </a:cubicBezTo>
                  </a:path>
                </a:pathLst>
              </a:custGeom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736553" y="5982548"/>
                <a:ext cx="1009506" cy="424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25" dirty="0">
                    <a:solidFill>
                      <a:schemeClr val="bg1"/>
                    </a:solidFill>
                  </a:rPr>
                  <a:t>IPv4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59998" y="6019281"/>
                <a:ext cx="1009506" cy="424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25" dirty="0">
                    <a:solidFill>
                      <a:schemeClr val="bg1"/>
                    </a:solidFill>
                  </a:rPr>
                  <a:t>IPv6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605935" y="5220405"/>
                <a:ext cx="1088162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5" dirty="0">
                    <a:solidFill>
                      <a:srgbClr val="000000"/>
                    </a:solidFill>
                  </a:rPr>
                  <a:t>VLAN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674680" y="5157107"/>
                <a:ext cx="947951" cy="480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Eth</a:t>
                </a:r>
              </a:p>
            </p:txBody>
          </p:sp>
        </p:grpSp>
        <p:sp>
          <p:nvSpPr>
            <p:cNvPr id="9" name="Connector 8"/>
            <p:cNvSpPr/>
            <p:nvPr/>
          </p:nvSpPr>
          <p:spPr>
            <a:xfrm>
              <a:off x="6990245" y="2805360"/>
              <a:ext cx="303330" cy="342545"/>
            </a:xfrm>
            <a:prstGeom prst="flowChartConnector">
              <a:avLst/>
            </a:prstGeom>
            <a:solidFill>
              <a:srgbClr val="5CFF3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10" name="Connector 9"/>
            <p:cNvSpPr/>
            <p:nvPr/>
          </p:nvSpPr>
          <p:spPr>
            <a:xfrm>
              <a:off x="7434638" y="2805360"/>
              <a:ext cx="336656" cy="342545"/>
            </a:xfrm>
            <a:prstGeom prst="flowChartConnector">
              <a:avLst/>
            </a:prstGeom>
            <a:solidFill>
              <a:srgbClr val="FF0D1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7141910" y="2672667"/>
              <a:ext cx="34946" cy="132693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311526" y="2915152"/>
              <a:ext cx="114300" cy="53579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7249154" y="2650027"/>
              <a:ext cx="228677" cy="205498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935201" y="2852837"/>
              <a:ext cx="489236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solidFill>
                    <a:srgbClr val="000000"/>
                  </a:solidFill>
                </a:rPr>
                <a:t>UDP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68677" y="2902763"/>
              <a:ext cx="49885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solidFill>
                    <a:schemeClr val="bg1"/>
                  </a:solidFill>
                </a:rPr>
                <a:t>VXLAN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89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Simple Parser for L2/L3 Packets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ethernet_t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ethernet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vlan_tag_t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vlan_tag</a:t>
            </a:r>
            <a:r>
              <a:rPr lang="en-US" sz="1000" dirty="0">
                <a:latin typeface="Courier New"/>
                <a:cs typeface="Courier New"/>
              </a:rPr>
              <a:t>[2];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ipv4_t 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b="1" dirty="0">
                <a:latin typeface="Courier New"/>
                <a:cs typeface="Courier New"/>
              </a:rPr>
              <a:t>header</a:t>
            </a:r>
            <a:r>
              <a:rPr lang="en-US" sz="1000" dirty="0">
                <a:latin typeface="Courier New"/>
                <a:cs typeface="Courier New"/>
              </a:rPr>
              <a:t> ipv6_t ipv6;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b="1" dirty="0">
                <a:latin typeface="Courier New"/>
                <a:cs typeface="Courier New"/>
              </a:rPr>
              <a:t>parser</a:t>
            </a:r>
            <a:r>
              <a:rPr lang="en-US" sz="1000" dirty="0">
                <a:latin typeface="Courier New"/>
                <a:cs typeface="Courier New"/>
              </a:rPr>
              <a:t> start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extract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dirty="0" err="1">
                <a:latin typeface="Courier New"/>
                <a:cs typeface="Courier New"/>
              </a:rPr>
              <a:t>ethernet</a:t>
            </a:r>
            <a:r>
              <a:rPr lang="en-US" sz="1000" dirty="0">
                <a:latin typeface="Courier New"/>
                <a:cs typeface="Courier New"/>
              </a:rPr>
              <a:t>);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return select</a:t>
            </a:r>
            <a:r>
              <a:rPr lang="en-US" sz="1000" dirty="0">
                <a:latin typeface="Courier New"/>
                <a:cs typeface="Courier New"/>
              </a:rPr>
              <a:t>(</a:t>
            </a:r>
            <a:r>
              <a:rPr lang="en-US" sz="1000" b="1" dirty="0" err="1">
                <a:latin typeface="Courier New"/>
                <a:cs typeface="Courier New"/>
              </a:rPr>
              <a:t>latest</a:t>
            </a:r>
            <a:r>
              <a:rPr lang="en-US" sz="1000" dirty="0" err="1">
                <a:latin typeface="Courier New"/>
                <a:cs typeface="Courier New"/>
              </a:rPr>
              <a:t>.etherType</a:t>
            </a:r>
            <a:r>
              <a:rPr lang="en-US" sz="1000" dirty="0">
                <a:latin typeface="Courier New"/>
                <a:cs typeface="Courier New"/>
              </a:rPr>
              <a:t>)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0x8100, 0x9100 :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0x0800         : parse_ipv4;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0x86DD         : parse_ipv6;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</a:t>
            </a:r>
            <a:r>
              <a:rPr lang="en-US" sz="1000" b="1" dirty="0">
                <a:latin typeface="Courier New"/>
                <a:cs typeface="Courier New"/>
              </a:rPr>
              <a:t>default</a:t>
            </a:r>
            <a:r>
              <a:rPr lang="en-US" sz="1000" dirty="0">
                <a:latin typeface="Courier New"/>
                <a:cs typeface="Courier New"/>
              </a:rPr>
              <a:t>        : 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}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  <a:endParaRPr lang="sv-SE" sz="1000" dirty="0">
              <a:latin typeface="Courier New"/>
              <a:cs typeface="Courier New"/>
            </a:endParaRPr>
          </a:p>
          <a:p>
            <a:r>
              <a:rPr lang="sv-SE" sz="1000" b="1" dirty="0">
                <a:latin typeface="Courier New"/>
                <a:cs typeface="Courier New"/>
              </a:rPr>
              <a:t>parser</a:t>
            </a:r>
            <a:r>
              <a:rPr lang="sv-SE" sz="1000" dirty="0">
                <a:latin typeface="Courier New"/>
                <a:cs typeface="Courier New"/>
              </a:rPr>
              <a:t> </a:t>
            </a:r>
            <a:r>
              <a:rPr lang="sv-SE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sv-SE" sz="1000" dirty="0">
                <a:latin typeface="Courier New"/>
                <a:cs typeface="Courier New"/>
              </a:rPr>
              <a:t> {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extract</a:t>
            </a:r>
            <a:r>
              <a:rPr lang="sv-SE" sz="1000" dirty="0">
                <a:latin typeface="Courier New"/>
                <a:cs typeface="Courier New"/>
              </a:rPr>
              <a:t>(</a:t>
            </a:r>
            <a:r>
              <a:rPr lang="sv-SE" sz="1000" dirty="0" err="1">
                <a:latin typeface="Courier New"/>
                <a:cs typeface="Courier New"/>
              </a:rPr>
              <a:t>vlan_tag</a:t>
            </a:r>
            <a:r>
              <a:rPr lang="sv-SE" sz="1000" dirty="0">
                <a:latin typeface="Courier New"/>
                <a:cs typeface="Courier New"/>
              </a:rPr>
              <a:t>[</a:t>
            </a:r>
            <a:r>
              <a:rPr lang="sv-SE" sz="1000" b="1" dirty="0" err="1">
                <a:latin typeface="Courier New"/>
                <a:cs typeface="Courier New"/>
              </a:rPr>
              <a:t>next</a:t>
            </a:r>
            <a:r>
              <a:rPr lang="sv-SE" sz="1000" dirty="0">
                <a:latin typeface="Courier New"/>
                <a:cs typeface="Courier New"/>
              </a:rPr>
              <a:t>]);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return</a:t>
            </a:r>
            <a:r>
              <a:rPr lang="sv-SE" sz="1000" dirty="0">
                <a:latin typeface="Courier New"/>
                <a:cs typeface="Courier New"/>
              </a:rPr>
              <a:t> </a:t>
            </a:r>
            <a:r>
              <a:rPr lang="sv-SE" sz="1000" b="1" dirty="0" err="1">
                <a:latin typeface="Courier New"/>
                <a:cs typeface="Courier New"/>
              </a:rPr>
              <a:t>select</a:t>
            </a:r>
            <a:r>
              <a:rPr lang="sv-SE" sz="1000" dirty="0">
                <a:latin typeface="Courier New"/>
                <a:cs typeface="Courier New"/>
              </a:rPr>
              <a:t>(</a:t>
            </a:r>
            <a:r>
              <a:rPr lang="sv-SE" sz="1000" b="1" dirty="0" err="1">
                <a:latin typeface="Courier New"/>
                <a:cs typeface="Courier New"/>
              </a:rPr>
              <a:t>latest</a:t>
            </a:r>
            <a:r>
              <a:rPr lang="sv-SE" sz="1000" dirty="0" err="1">
                <a:latin typeface="Courier New"/>
                <a:cs typeface="Courier New"/>
              </a:rPr>
              <a:t>.etherType</a:t>
            </a:r>
            <a:r>
              <a:rPr lang="sv-SE" sz="1000" dirty="0">
                <a:latin typeface="Courier New"/>
                <a:cs typeface="Courier New"/>
              </a:rPr>
              <a:t>) {</a:t>
            </a:r>
          </a:p>
          <a:p>
            <a:r>
              <a:rPr lang="en-US" sz="1000" dirty="0">
                <a:latin typeface="Courier New"/>
                <a:cs typeface="Courier New"/>
              </a:rPr>
              <a:t>        0x8100 mask 0xEFFF : </a:t>
            </a:r>
            <a:r>
              <a:rPr lang="en-US" sz="1000" dirty="0" err="1">
                <a:solidFill>
                  <a:srgbClr val="0000FF"/>
                </a:solidFill>
                <a:latin typeface="Courier New"/>
                <a:cs typeface="Courier New"/>
              </a:rPr>
              <a:t>parse_vlan_tag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0x0800             : parse_ipv4;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0x86DD             : parse_ipv6;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</a:t>
            </a:r>
            <a:r>
              <a:rPr lang="en-US" sz="1000" b="1" dirty="0">
                <a:latin typeface="Courier New"/>
                <a:cs typeface="Courier New"/>
              </a:rPr>
              <a:t>default</a:t>
            </a:r>
            <a:r>
              <a:rPr lang="en-US" sz="1000" dirty="0">
                <a:latin typeface="Courier New"/>
                <a:cs typeface="Courier New"/>
              </a:rPr>
              <a:t>            : 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}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 smtClean="0">
                <a:latin typeface="Courier New"/>
                <a:cs typeface="Courier New"/>
              </a:rPr>
              <a:t>}</a:t>
            </a:r>
            <a:endParaRPr lang="en-US" sz="10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Parser Exceptions. Triggered implicitly or explicitly.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4787503" y="1104405"/>
            <a:ext cx="2527697" cy="16959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parser</a:t>
            </a:r>
            <a:r>
              <a:rPr lang="en-US" sz="1000" b="0" dirty="0">
                <a:latin typeface="Courier New"/>
                <a:cs typeface="Courier New"/>
              </a:rPr>
              <a:t> parse_ipv4 {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extract</a:t>
            </a:r>
            <a:r>
              <a:rPr lang="en-US" sz="1000" b="0" dirty="0">
                <a:latin typeface="Courier New"/>
                <a:cs typeface="Courier New"/>
              </a:rPr>
              <a:t>(ipv4);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return</a:t>
            </a:r>
            <a:r>
              <a:rPr lang="en-US" sz="1000" b="0" dirty="0">
                <a:latin typeface="Courier New"/>
                <a:cs typeface="Courier New"/>
              </a:rPr>
              <a:t> ingress;</a:t>
            </a:r>
          </a:p>
          <a:p>
            <a:pPr marL="0" indent="0">
              <a:buNone/>
            </a:pPr>
            <a:r>
              <a:rPr lang="en-US" sz="1000" b="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000" b="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00" dirty="0">
                <a:latin typeface="Courier New"/>
                <a:cs typeface="Courier New"/>
              </a:rPr>
              <a:t>parser</a:t>
            </a:r>
            <a:r>
              <a:rPr lang="en-US" sz="1000" b="0" dirty="0">
                <a:latin typeface="Courier New"/>
                <a:cs typeface="Courier New"/>
              </a:rPr>
              <a:t> parse_ipv6 {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extract</a:t>
            </a:r>
            <a:r>
              <a:rPr lang="en-US" sz="1000" b="0" dirty="0">
                <a:latin typeface="Courier New"/>
                <a:cs typeface="Courier New"/>
              </a:rPr>
              <a:t>(ipv6);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>
                <a:latin typeface="Courier New"/>
                <a:cs typeface="Courier New"/>
              </a:rPr>
              <a:t>    </a:t>
            </a:r>
            <a:r>
              <a:rPr lang="en-US" sz="1000" dirty="0">
                <a:latin typeface="Courier New"/>
                <a:cs typeface="Courier New"/>
              </a:rPr>
              <a:t>return</a:t>
            </a:r>
            <a:r>
              <a:rPr lang="en-US" sz="1000" b="0" dirty="0">
                <a:latin typeface="Courier New"/>
                <a:cs typeface="Courier New"/>
              </a:rPr>
              <a:t> ingress;</a:t>
            </a:r>
            <a:br>
              <a:rPr lang="en-US" sz="1000" b="0" dirty="0">
                <a:latin typeface="Courier New"/>
                <a:cs typeface="Courier New"/>
              </a:rPr>
            </a:br>
            <a:r>
              <a:rPr lang="en-US" sz="1000" b="0" dirty="0" smtClean="0">
                <a:latin typeface="Courier New"/>
                <a:cs typeface="Courier New"/>
              </a:rPr>
              <a:t>}</a:t>
            </a:r>
            <a:endParaRPr lang="en-US" sz="1000" b="0" dirty="0">
              <a:latin typeface="Courier New"/>
              <a:cs typeface="Courier New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787502" y="3333750"/>
            <a:ext cx="397549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064A2">
                  <a:lumMod val="50000"/>
                </a:srgbClr>
              </a:buClr>
              <a:buSzPct val="100000"/>
              <a:buFont typeface="Wingdings" charset="2"/>
              <a:buChar char="§"/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085" marR="0" indent="-214263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055" marR="0" indent="-171410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064A2">
                  <a:lumMod val="25000"/>
                </a:srgbClr>
              </a:buClr>
              <a:buSzPct val="80000"/>
              <a:buFont typeface="Wingdings" charset="2"/>
              <a:buChar char="§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9877" marR="0" indent="-171410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charset="2"/>
              <a:buChar char="§"/>
              <a:tabLst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699" indent="-171410" algn="l" defTabSz="685644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521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42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64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987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err="1" smtClean="0">
                <a:latin typeface="Courier New"/>
                <a:cs typeface="Courier New"/>
              </a:rPr>
              <a:t>parser_exception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>
                <a:solidFill>
                  <a:schemeClr val="tx2"/>
                </a:solidFill>
                <a:latin typeface="Courier New"/>
                <a:cs typeface="Courier New"/>
              </a:rPr>
              <a:t>p4_pe_index_out_of_bounds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smtClean="0">
                <a:latin typeface="Courier New"/>
                <a:cs typeface="Courier New"/>
              </a:rPr>
              <a:t>{</a:t>
            </a:r>
            <a:br>
              <a:rPr lang="en-US" sz="1000" b="0" dirty="0" smtClean="0">
                <a:latin typeface="Courier New"/>
                <a:cs typeface="Courier New"/>
              </a:rPr>
            </a:br>
            <a:r>
              <a:rPr lang="en-US" sz="1000" b="0" dirty="0" smtClean="0">
                <a:latin typeface="Courier New"/>
                <a:cs typeface="Courier New"/>
              </a:rPr>
              <a:t>    </a:t>
            </a:r>
            <a:r>
              <a:rPr lang="en-US" sz="1000" dirty="0" smtClean="0">
                <a:latin typeface="Courier New"/>
                <a:cs typeface="Courier New"/>
              </a:rPr>
              <a:t>return</a:t>
            </a:r>
            <a:r>
              <a:rPr lang="en-US" sz="1000" b="0" dirty="0" smtClean="0">
                <a:latin typeface="Courier New"/>
                <a:cs typeface="Courier New"/>
              </a:rPr>
              <a:t> ingress;</a:t>
            </a:r>
          </a:p>
          <a:p>
            <a:pPr marL="0" indent="0">
              <a:buFont typeface="Wingdings" charset="2"/>
              <a:buNone/>
            </a:pPr>
            <a:r>
              <a:rPr lang="en-US" sz="1000" b="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934200" y="2075408"/>
            <a:ext cx="1695061" cy="801142"/>
          </a:xfrm>
          <a:prstGeom prst="wedgeRoundRectCallout">
            <a:avLst>
              <a:gd name="adj1" fmla="val -50992"/>
              <a:gd name="adj2" fmla="val 1136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Standard exception, triggered when more than 2 VLAN tags.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637866" y="3821274"/>
            <a:ext cx="1896533" cy="579276"/>
          </a:xfrm>
          <a:prstGeom prst="wedgeRoundRectCallout">
            <a:avLst>
              <a:gd name="adj1" fmla="val -74669"/>
              <a:gd name="adj2" fmla="val -7624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Don’t parse after the second tag, but proceed as if it is an L2 packet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53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Calculated fields for IPv4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00" b="1" dirty="0" err="1">
                <a:latin typeface="Courier New"/>
                <a:cs typeface="Courier New"/>
              </a:rPr>
              <a:t>field_list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/>
                <a:cs typeface="Courier New"/>
              </a:rPr>
              <a:t>ipv4_checksum_list</a:t>
            </a:r>
            <a:r>
              <a:rPr lang="en-US" sz="1000" dirty="0">
                <a:latin typeface="Courier New"/>
                <a:cs typeface="Courier New"/>
              </a:rPr>
              <a:t>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ipv4.version;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ipv4.ihl;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ipv4.diffserv;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ipv4.totalLen;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ipv4.identification;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ipv4.flags;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ipv4.fragOffset;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ipv4.ttl;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ipv4.protocol;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ipv4.srcAddr;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    ipv4.dstAddr;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</a:p>
          <a:p>
            <a:r>
              <a:rPr lang="en-US" sz="1000" b="1" dirty="0" err="1">
                <a:latin typeface="Courier New"/>
                <a:cs typeface="Courier New"/>
              </a:rPr>
              <a:t>field_list_calculation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ipv4_checksum</a:t>
            </a:r>
            <a:r>
              <a:rPr lang="en-US" sz="1000" dirty="0">
                <a:latin typeface="Courier New"/>
                <a:cs typeface="Courier New"/>
              </a:rPr>
              <a:t>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input</a:t>
            </a:r>
            <a:r>
              <a:rPr lang="en-US" sz="1000" dirty="0">
                <a:latin typeface="Courier New"/>
                <a:cs typeface="Courier New"/>
              </a:rPr>
              <a:t>        { </a:t>
            </a:r>
            <a:r>
              <a:rPr lang="en-US" sz="1000" dirty="0">
                <a:solidFill>
                  <a:srgbClr val="0000FF"/>
                </a:solidFill>
                <a:latin typeface="Courier New"/>
                <a:cs typeface="Courier New"/>
              </a:rPr>
              <a:t>ipv4_checksum_list</a:t>
            </a:r>
            <a:r>
              <a:rPr lang="en-US" sz="1000" dirty="0">
                <a:latin typeface="Courier New"/>
                <a:cs typeface="Courier New"/>
              </a:rPr>
              <a:t>; }    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>
                <a:latin typeface="Courier New"/>
                <a:cs typeface="Courier New"/>
              </a:rPr>
              <a:t>algorithm</a:t>
            </a:r>
            <a:r>
              <a:rPr lang="en-US" sz="1000" dirty="0">
                <a:latin typeface="Courier New"/>
                <a:cs typeface="Courier New"/>
              </a:rPr>
              <a:t>    : csum16;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</a:t>
            </a:r>
            <a:r>
              <a:rPr lang="en-US" sz="1000" b="1" dirty="0" err="1">
                <a:latin typeface="Courier New"/>
                <a:cs typeface="Courier New"/>
              </a:rPr>
              <a:t>output_width</a:t>
            </a:r>
            <a:r>
              <a:rPr lang="en-US" sz="1000" dirty="0">
                <a:latin typeface="Courier New"/>
                <a:cs typeface="Courier New"/>
              </a:rPr>
              <a:t> : 16;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r>
              <a:rPr lang="en-US" sz="1000" b="1" dirty="0" err="1">
                <a:latin typeface="Courier New"/>
                <a:cs typeface="Courier New"/>
              </a:rPr>
              <a:t>calculated_field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/>
                <a:cs typeface="Courier New"/>
              </a:rPr>
              <a:t>ipv4.hdrChecksum</a:t>
            </a:r>
            <a:r>
              <a:rPr lang="en-US" sz="1000" dirty="0">
                <a:latin typeface="Courier New"/>
                <a:cs typeface="Courier New"/>
              </a:rPr>
              <a:t>  {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verify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ipv4_checksum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    update </a:t>
            </a:r>
            <a:r>
              <a:rPr lang="en-US" sz="1000" dirty="0">
                <a:solidFill>
                  <a:srgbClr val="008000"/>
                </a:solidFill>
                <a:latin typeface="Courier New"/>
                <a:cs typeface="Courier New"/>
              </a:rPr>
              <a:t>ipv4_checksum</a:t>
            </a:r>
            <a:r>
              <a:rPr lang="en-US" sz="1000" dirty="0">
                <a:latin typeface="Courier New"/>
                <a:cs typeface="Courier New"/>
              </a:rPr>
              <a:t>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endParaRPr lang="sv-SE" sz="1050" b="1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Calculated Fields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1" y="1178719"/>
            <a:ext cx="170751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000" b="1" dirty="0">
                <a:latin typeface="Courier New"/>
                <a:cs typeface="Courier New"/>
              </a:rPr>
              <a:t>parser </a:t>
            </a:r>
            <a:r>
              <a:rPr lang="sv-SE" sz="1000" dirty="0">
                <a:latin typeface="Courier New"/>
                <a:cs typeface="Courier New"/>
              </a:rPr>
              <a:t>parse_ipv4 {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extract</a:t>
            </a:r>
            <a:r>
              <a:rPr lang="sv-SE" sz="1000" dirty="0">
                <a:latin typeface="Courier New"/>
                <a:cs typeface="Courier New"/>
              </a:rPr>
              <a:t>(ipv4);</a:t>
            </a:r>
            <a:br>
              <a:rPr lang="sv-SE" sz="1000" dirty="0">
                <a:latin typeface="Courier New"/>
                <a:cs typeface="Courier New"/>
              </a:rPr>
            </a:br>
            <a:r>
              <a:rPr lang="sv-SE" sz="1000" dirty="0">
                <a:latin typeface="Courier New"/>
                <a:cs typeface="Courier New"/>
              </a:rPr>
              <a:t>    </a:t>
            </a:r>
            <a:r>
              <a:rPr lang="sv-SE" sz="1000" b="1" dirty="0" err="1">
                <a:latin typeface="Courier New"/>
                <a:cs typeface="Courier New"/>
              </a:rPr>
              <a:t>return</a:t>
            </a:r>
            <a:r>
              <a:rPr lang="sv-SE" sz="1000" b="1" dirty="0">
                <a:latin typeface="Courier New"/>
                <a:cs typeface="Courier New"/>
              </a:rPr>
              <a:t> </a:t>
            </a:r>
            <a:r>
              <a:rPr lang="en-US" sz="1000" dirty="0">
                <a:latin typeface="Courier New"/>
                <a:cs typeface="Courier New"/>
              </a:rPr>
              <a:t>ingress;</a:t>
            </a:r>
            <a:br>
              <a:rPr lang="en-US" sz="1000" dirty="0">
                <a:latin typeface="Courier New"/>
                <a:cs typeface="Courier New"/>
              </a:rPr>
            </a:br>
            <a:r>
              <a:rPr lang="en-US" sz="1000" dirty="0">
                <a:latin typeface="Courier New"/>
                <a:cs typeface="Courier New"/>
              </a:rPr>
              <a:t>}</a:t>
            </a:r>
          </a:p>
          <a:p>
            <a:endParaRPr lang="en-US" sz="1050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787502" y="1962150"/>
            <a:ext cx="397549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064A2">
                  <a:lumMod val="50000"/>
                </a:srgbClr>
              </a:buClr>
              <a:buSzPct val="100000"/>
              <a:buFont typeface="Wingdings" charset="2"/>
              <a:buChar char="§"/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085" marR="0" indent="-214263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055" marR="0" indent="-171410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064A2">
                  <a:lumMod val="25000"/>
                </a:srgbClr>
              </a:buClr>
              <a:buSzPct val="80000"/>
              <a:buFont typeface="Wingdings" charset="2"/>
              <a:buChar char="§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9877" marR="0" indent="-171410" algn="l" defTabSz="68564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charset="2"/>
              <a:buChar char="§"/>
              <a:tabLst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699" indent="-171410" algn="l" defTabSz="685644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  <a:defRPr sz="1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521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42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64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987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err="1" smtClean="0">
                <a:latin typeface="Courier New"/>
                <a:cs typeface="Courier New"/>
              </a:rPr>
              <a:t>parser_exception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smtClean="0">
                <a:solidFill>
                  <a:schemeClr val="tx2"/>
                </a:solidFill>
                <a:latin typeface="Courier New"/>
                <a:cs typeface="Courier New"/>
              </a:rPr>
              <a:t>p4_pe_checksum</a:t>
            </a:r>
            <a:r>
              <a:rPr lang="en-US" sz="1000" b="0" dirty="0" smtClean="0">
                <a:latin typeface="Courier New"/>
                <a:cs typeface="Courier New"/>
              </a:rPr>
              <a:t> {</a:t>
            </a:r>
            <a:br>
              <a:rPr lang="en-US" sz="1000" b="0" dirty="0" smtClean="0">
                <a:latin typeface="Courier New"/>
                <a:cs typeface="Courier New"/>
              </a:rPr>
            </a:br>
            <a:r>
              <a:rPr lang="en-US" sz="1000" b="0" dirty="0" smtClean="0">
                <a:latin typeface="Courier New"/>
                <a:cs typeface="Courier New"/>
              </a:rPr>
              <a:t>    </a:t>
            </a:r>
            <a:r>
              <a:rPr lang="en-US" sz="1000" dirty="0" smtClean="0">
                <a:latin typeface="Courier New"/>
                <a:cs typeface="Courier New"/>
              </a:rPr>
              <a:t>return</a:t>
            </a:r>
            <a:r>
              <a:rPr lang="en-US" sz="1000" b="0" dirty="0" smtClean="0">
                <a:latin typeface="Courier New"/>
                <a:cs typeface="Courier New"/>
              </a:rPr>
              <a:t> </a:t>
            </a:r>
            <a:r>
              <a:rPr lang="en-US" sz="1000" b="0" dirty="0" err="1" smtClean="0">
                <a:latin typeface="Courier New"/>
                <a:cs typeface="Courier New"/>
              </a:rPr>
              <a:t>parser_drop</a:t>
            </a:r>
            <a:r>
              <a:rPr lang="en-US" sz="1000" b="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Font typeface="Wingdings" charset="2"/>
              <a:buNone/>
            </a:pPr>
            <a:r>
              <a:rPr lang="en-US" sz="1000" b="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400801" y="2514734"/>
            <a:ext cx="1524000" cy="514216"/>
          </a:xfrm>
          <a:prstGeom prst="wedgeRoundRectCallout">
            <a:avLst>
              <a:gd name="adj1" fmla="val -49215"/>
              <a:gd name="adj2" fmla="val -8702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</a:t>
            </a:r>
            <a:r>
              <a:rPr lang="en-US" sz="1200" dirty="0" smtClean="0"/>
              <a:t>redefined parser state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1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Ipv4 Header Parsing</a:t>
            </a:r>
          </a:p>
          <a:p>
            <a:endParaRPr lang="en-US" sz="1050" b="1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parser</a:t>
            </a:r>
            <a:r>
              <a:rPr lang="en-US" sz="1050" dirty="0">
                <a:latin typeface="Courier New"/>
                <a:cs typeface="Courier New"/>
              </a:rPr>
              <a:t> parse_ipv4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extract</a:t>
            </a:r>
            <a:r>
              <a:rPr lang="en-US" sz="1050" dirty="0">
                <a:latin typeface="Courier New"/>
                <a:cs typeface="Courier New"/>
              </a:rPr>
              <a:t>(ipv4);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set_metadata</a:t>
            </a:r>
            <a:r>
              <a:rPr lang="en-US" sz="1050" dirty="0">
                <a:latin typeface="Courier New"/>
                <a:cs typeface="Courier New"/>
              </a:rPr>
              <a:t>(ipv4_metadata.lkp_ipv4_sa, ipv4.srcAddr);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set_metadata</a:t>
            </a:r>
            <a:r>
              <a:rPr lang="en-US" sz="1050" dirty="0">
                <a:latin typeface="Courier New"/>
                <a:cs typeface="Courier New"/>
              </a:rPr>
              <a:t>(ipv4_metadata.lkp_ipv4_da, ipv4.dstAddr);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set_metadata</a:t>
            </a:r>
            <a:r>
              <a:rPr lang="en-US" sz="1050" dirty="0">
                <a:latin typeface="Courier New"/>
                <a:cs typeface="Courier New"/>
              </a:rPr>
              <a:t>(l3_metadata.lkp_ip_proto, ipv4.protocol);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set_metadata</a:t>
            </a:r>
            <a:r>
              <a:rPr lang="en-US" sz="1050" dirty="0">
                <a:latin typeface="Courier New"/>
                <a:cs typeface="Courier New"/>
              </a:rPr>
              <a:t>(l3_metadata.lkp_ip_ttl, ipv4.ttl);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/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return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b="1" dirty="0">
                <a:latin typeface="Courier New"/>
                <a:cs typeface="Courier New"/>
              </a:rPr>
              <a:t>select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latest.fragOffset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latest.ihl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latest.protocol</a:t>
            </a:r>
            <a:r>
              <a:rPr lang="en-US" sz="1050" dirty="0">
                <a:latin typeface="Courier New"/>
                <a:cs typeface="Courier New"/>
              </a:rPr>
              <a:t>)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0x0000501 : </a:t>
            </a:r>
            <a:r>
              <a:rPr lang="en-US" sz="1050" dirty="0" err="1">
                <a:latin typeface="Courier New"/>
                <a:cs typeface="Courier New"/>
              </a:rPr>
              <a:t>parse_icmp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0x0000506 : </a:t>
            </a:r>
            <a:r>
              <a:rPr lang="en-US" sz="1050" dirty="0" err="1">
                <a:latin typeface="Courier New"/>
                <a:cs typeface="Courier New"/>
              </a:rPr>
              <a:t>parse_tcp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0x0000511 : </a:t>
            </a:r>
            <a:r>
              <a:rPr lang="en-US" sz="1050" dirty="0" err="1">
                <a:latin typeface="Courier New"/>
                <a:cs typeface="Courier New"/>
              </a:rPr>
              <a:t>parse_udp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b="1" dirty="0">
                <a:latin typeface="Courier New"/>
                <a:cs typeface="Courier New"/>
              </a:rPr>
              <a:t>default</a:t>
            </a:r>
            <a:r>
              <a:rPr lang="en-US" sz="1050" dirty="0">
                <a:latin typeface="Courier New"/>
                <a:cs typeface="Courier New"/>
              </a:rPr>
              <a:t>   : ingress;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  <a:endParaRPr lang="sv-SE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Multi-field select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72050" y="2946797"/>
            <a:ext cx="1714500" cy="589360"/>
          </a:xfrm>
          <a:prstGeom prst="wedgeRoundRectCallout">
            <a:avLst>
              <a:gd name="adj1" fmla="val -56307"/>
              <a:gd name="adj2" fmla="val -13098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Fields are joined for a match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943600" y="946266"/>
            <a:ext cx="1828800" cy="678938"/>
          </a:xfrm>
          <a:prstGeom prst="wedgeRoundRectCallout">
            <a:avLst>
              <a:gd name="adj1" fmla="val -111191"/>
              <a:gd name="adj2" fmla="val 606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Metadata can be </a:t>
            </a:r>
            <a:r>
              <a:rPr lang="en-US" sz="1350" dirty="0" smtClean="0"/>
              <a:t>initialized by the </a:t>
            </a:r>
            <a:r>
              <a:rPr lang="en-US" sz="1350" dirty="0"/>
              <a:t>parser</a:t>
            </a:r>
          </a:p>
        </p:txBody>
      </p:sp>
    </p:spTree>
    <p:extLst>
      <p:ext uri="{BB962C8B-B14F-4D97-AF65-F5344CB8AC3E}">
        <p14:creationId xmlns:p14="http://schemas.microsoft.com/office/powerpoint/2010/main" val="128625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143503" y="875262"/>
            <a:ext cx="2514601" cy="88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Networking App / Switch </a:t>
            </a:r>
            <a:r>
              <a:rPr lang="en-US" sz="2000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607336" y="2207792"/>
            <a:ext cx="2057400" cy="3611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500" dirty="0">
                <a:solidFill>
                  <a:srgbClr val="2B69B7"/>
                </a:solidFill>
              </a:rPr>
              <a:t>Run-time API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636496" y="2576536"/>
            <a:ext cx="700493" cy="2527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r>
              <a:rPr lang="en-US" sz="1350" dirty="0">
                <a:solidFill>
                  <a:srgbClr val="2B69B7"/>
                </a:solidFill>
              </a:rPr>
              <a:t>Driver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6592767" y="1764924"/>
            <a:ext cx="216964" cy="442870"/>
          </a:xfrm>
          <a:prstGeom prst="downArrow">
            <a:avLst>
              <a:gd name="adj1" fmla="val 50000"/>
              <a:gd name="adj2" fmla="val 4376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197951" y="3338190"/>
            <a:ext cx="3429011" cy="1433471"/>
          </a:xfrm>
          <a:prstGeom prst="rect">
            <a:avLst/>
          </a:prstGeom>
          <a:noFill/>
        </p:spPr>
        <p:txBody>
          <a:bodyPr wrap="square" lIns="48006" tIns="24004" rIns="48006" bIns="24004" rtlCol="0">
            <a:spAutoFit/>
          </a:bodyPr>
          <a:lstStyle/>
          <a:p>
            <a:pPr algn="ctr"/>
            <a:r>
              <a:rPr lang="en-US" b="1" dirty="0"/>
              <a:t>“This is </a:t>
            </a:r>
            <a:r>
              <a:rPr lang="en-US" b="1" i="1" dirty="0">
                <a:solidFill>
                  <a:srgbClr val="C00000"/>
                </a:solidFill>
              </a:rPr>
              <a:t>how I want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dirty="0"/>
              <a:t>the network to behave and how to switch packets…”</a:t>
            </a:r>
          </a:p>
          <a:p>
            <a:pPr algn="ctr"/>
            <a:r>
              <a:rPr lang="en-US" b="1" dirty="0"/>
              <a:t>(the user / controller</a:t>
            </a:r>
          </a:p>
          <a:p>
            <a:pPr algn="ctr"/>
            <a:r>
              <a:rPr lang="en-US" b="1" dirty="0"/>
              <a:t>makes the rules)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57851" y="4719443"/>
            <a:ext cx="2174441" cy="256226"/>
          </a:xfrm>
          <a:prstGeom prst="rect">
            <a:avLst/>
          </a:prstGeom>
          <a:noFill/>
        </p:spPr>
        <p:txBody>
          <a:bodyPr wrap="none" lIns="48006" tIns="24004" rIns="48006" bIns="24004" rtlCol="0">
            <a:spAutoFit/>
          </a:bodyPr>
          <a:lstStyle/>
          <a:p>
            <a:r>
              <a:rPr lang="en-US" sz="1350" b="1" dirty="0"/>
              <a:t>P4 Programmable Device</a:t>
            </a:r>
          </a:p>
        </p:txBody>
      </p:sp>
      <p:sp>
        <p:nvSpPr>
          <p:cNvPr id="40" name="Down Arrow 39"/>
          <p:cNvSpPr/>
          <p:nvPr/>
        </p:nvSpPr>
        <p:spPr>
          <a:xfrm>
            <a:off x="6885387" y="2829254"/>
            <a:ext cx="216964" cy="1084787"/>
          </a:xfrm>
          <a:prstGeom prst="downArrow">
            <a:avLst>
              <a:gd name="adj1" fmla="val 50000"/>
              <a:gd name="adj2" fmla="val 43764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Approach: Top-down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0800000" flipV="1">
            <a:off x="5638800" y="1657350"/>
            <a:ext cx="501755" cy="2422886"/>
          </a:xfrm>
          <a:prstGeom prst="downArrow">
            <a:avLst>
              <a:gd name="adj1" fmla="val 56750"/>
              <a:gd name="adj2" fmla="val 74990"/>
            </a:avLst>
          </a:prstGeom>
          <a:gradFill>
            <a:gsLst>
              <a:gs pos="0">
                <a:srgbClr val="00B050">
                  <a:alpha val="50000"/>
                </a:srgbClr>
              </a:gs>
              <a:gs pos="100000">
                <a:srgbClr val="92D050"/>
              </a:gs>
            </a:gsLst>
            <a:lin ang="16200000" scaled="1"/>
          </a:gradFill>
          <a:ln w="63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8004" tIns="24002" rIns="48004" bIns="24002" rtlCol="0" anchor="ctr"/>
          <a:lstStyle/>
          <a:p>
            <a:pPr algn="ctr"/>
            <a:endParaRPr lang="en-US" sz="135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439822" y="1926629"/>
            <a:ext cx="2846431" cy="1142904"/>
            <a:chOff x="1248698" y="2443315"/>
            <a:chExt cx="3795241" cy="1625463"/>
          </a:xfrm>
        </p:grpSpPr>
        <p:sp>
          <p:nvSpPr>
            <p:cNvPr id="18" name="Oval 17"/>
            <p:cNvSpPr/>
            <p:nvPr/>
          </p:nvSpPr>
          <p:spPr>
            <a:xfrm>
              <a:off x="124869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54858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848464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148347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448230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748113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3047996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347879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647762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947645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24752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54741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4847294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1666563" y="2443316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32" name="Straight Connector 31"/>
            <p:cNvCxnSpPr>
              <a:stCxn id="18" idx="0"/>
              <a:endCxn id="31" idx="4"/>
            </p:cNvCxnSpPr>
            <p:nvPr/>
          </p:nvCxnSpPr>
          <p:spPr>
            <a:xfrm flipV="1">
              <a:off x="1347021" y="2762865"/>
              <a:ext cx="47931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0"/>
              <a:endCxn id="31" idx="4"/>
            </p:cNvCxnSpPr>
            <p:nvPr/>
          </p:nvCxnSpPr>
          <p:spPr>
            <a:xfrm flipV="1">
              <a:off x="1646904" y="2762865"/>
              <a:ext cx="17943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0" idx="0"/>
              <a:endCxn id="31" idx="4"/>
            </p:cNvCxnSpPr>
            <p:nvPr/>
          </p:nvCxnSpPr>
          <p:spPr>
            <a:xfrm flipH="1" flipV="1">
              <a:off x="1826338" y="2762865"/>
              <a:ext cx="120449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1" idx="0"/>
              <a:endCxn id="31" idx="4"/>
            </p:cNvCxnSpPr>
            <p:nvPr/>
          </p:nvCxnSpPr>
          <p:spPr>
            <a:xfrm flipH="1" flipV="1">
              <a:off x="1826338" y="2762865"/>
              <a:ext cx="420332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2" idx="0"/>
              <a:endCxn id="31" idx="4"/>
            </p:cNvCxnSpPr>
            <p:nvPr/>
          </p:nvCxnSpPr>
          <p:spPr>
            <a:xfrm flipH="1" flipV="1">
              <a:off x="1826338" y="2762865"/>
              <a:ext cx="720215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3" idx="0"/>
              <a:endCxn id="31" idx="4"/>
            </p:cNvCxnSpPr>
            <p:nvPr/>
          </p:nvCxnSpPr>
          <p:spPr>
            <a:xfrm flipH="1" flipV="1">
              <a:off x="1826338" y="2762865"/>
              <a:ext cx="1020098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4" idx="0"/>
              <a:endCxn id="31" idx="4"/>
            </p:cNvCxnSpPr>
            <p:nvPr/>
          </p:nvCxnSpPr>
          <p:spPr>
            <a:xfrm flipH="1" flipV="1">
              <a:off x="1826338" y="2762865"/>
              <a:ext cx="131998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5" idx="0"/>
              <a:endCxn id="31" idx="4"/>
            </p:cNvCxnSpPr>
            <p:nvPr/>
          </p:nvCxnSpPr>
          <p:spPr>
            <a:xfrm flipH="1" flipV="1">
              <a:off x="1826338" y="2762865"/>
              <a:ext cx="161986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6" idx="0"/>
              <a:endCxn id="31" idx="4"/>
            </p:cNvCxnSpPr>
            <p:nvPr/>
          </p:nvCxnSpPr>
          <p:spPr>
            <a:xfrm flipH="1" flipV="1">
              <a:off x="1826338" y="2762865"/>
              <a:ext cx="191974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7" idx="0"/>
              <a:endCxn id="31" idx="4"/>
            </p:cNvCxnSpPr>
            <p:nvPr/>
          </p:nvCxnSpPr>
          <p:spPr>
            <a:xfrm flipH="1" flipV="1">
              <a:off x="1826338" y="2762865"/>
              <a:ext cx="2219630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8" idx="0"/>
              <a:endCxn id="31" idx="4"/>
            </p:cNvCxnSpPr>
            <p:nvPr/>
          </p:nvCxnSpPr>
          <p:spPr>
            <a:xfrm flipH="1" flipV="1">
              <a:off x="1826338" y="2762865"/>
              <a:ext cx="2519513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0"/>
              <a:endCxn id="31" idx="4"/>
            </p:cNvCxnSpPr>
            <p:nvPr/>
          </p:nvCxnSpPr>
          <p:spPr>
            <a:xfrm flipH="1" flipV="1">
              <a:off x="1826338" y="2762865"/>
              <a:ext cx="2819396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0"/>
              <a:endCxn id="31" idx="4"/>
            </p:cNvCxnSpPr>
            <p:nvPr/>
          </p:nvCxnSpPr>
          <p:spPr>
            <a:xfrm flipH="1" flipV="1">
              <a:off x="1826338" y="2762865"/>
              <a:ext cx="3119279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4869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154858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1848464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2148347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448230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748113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3047996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3347879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3647762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3947645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4247528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4547411" y="3382297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4847294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580961" y="2443315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64" name="Straight Connector 63"/>
            <p:cNvCxnSpPr>
              <a:stCxn id="50" idx="0"/>
              <a:endCxn id="63" idx="4"/>
            </p:cNvCxnSpPr>
            <p:nvPr/>
          </p:nvCxnSpPr>
          <p:spPr>
            <a:xfrm flipV="1">
              <a:off x="1347021" y="2762864"/>
              <a:ext cx="1393715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1" idx="0"/>
              <a:endCxn id="63" idx="4"/>
            </p:cNvCxnSpPr>
            <p:nvPr/>
          </p:nvCxnSpPr>
          <p:spPr>
            <a:xfrm flipV="1">
              <a:off x="1646904" y="2762864"/>
              <a:ext cx="1093832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2" idx="0"/>
              <a:endCxn id="63" idx="4"/>
            </p:cNvCxnSpPr>
            <p:nvPr/>
          </p:nvCxnSpPr>
          <p:spPr>
            <a:xfrm flipV="1">
              <a:off x="1946787" y="2762864"/>
              <a:ext cx="793949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3" idx="0"/>
              <a:endCxn id="63" idx="4"/>
            </p:cNvCxnSpPr>
            <p:nvPr/>
          </p:nvCxnSpPr>
          <p:spPr>
            <a:xfrm flipV="1">
              <a:off x="2246670" y="2762864"/>
              <a:ext cx="494066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4" idx="0"/>
              <a:endCxn id="63" idx="4"/>
            </p:cNvCxnSpPr>
            <p:nvPr/>
          </p:nvCxnSpPr>
          <p:spPr>
            <a:xfrm flipV="1">
              <a:off x="2546553" y="2762864"/>
              <a:ext cx="194183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5" idx="0"/>
              <a:endCxn id="63" idx="4"/>
            </p:cNvCxnSpPr>
            <p:nvPr/>
          </p:nvCxnSpPr>
          <p:spPr>
            <a:xfrm flipH="1" flipV="1">
              <a:off x="2740736" y="2762864"/>
              <a:ext cx="105700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6" idx="0"/>
              <a:endCxn id="63" idx="4"/>
            </p:cNvCxnSpPr>
            <p:nvPr/>
          </p:nvCxnSpPr>
          <p:spPr>
            <a:xfrm flipH="1" flipV="1">
              <a:off x="2740736" y="2762864"/>
              <a:ext cx="405583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7" idx="0"/>
              <a:endCxn id="63" idx="4"/>
            </p:cNvCxnSpPr>
            <p:nvPr/>
          </p:nvCxnSpPr>
          <p:spPr>
            <a:xfrm flipH="1" flipV="1">
              <a:off x="2740736" y="2762864"/>
              <a:ext cx="705466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8" idx="0"/>
              <a:endCxn id="63" idx="4"/>
            </p:cNvCxnSpPr>
            <p:nvPr/>
          </p:nvCxnSpPr>
          <p:spPr>
            <a:xfrm flipH="1" flipV="1">
              <a:off x="2740736" y="2762864"/>
              <a:ext cx="1005349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0"/>
              <a:endCxn id="63" idx="4"/>
            </p:cNvCxnSpPr>
            <p:nvPr/>
          </p:nvCxnSpPr>
          <p:spPr>
            <a:xfrm flipH="1" flipV="1">
              <a:off x="2740736" y="2762864"/>
              <a:ext cx="1305232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0" idx="0"/>
              <a:endCxn id="63" idx="4"/>
            </p:cNvCxnSpPr>
            <p:nvPr/>
          </p:nvCxnSpPr>
          <p:spPr>
            <a:xfrm flipH="1" flipV="1">
              <a:off x="2740736" y="2762864"/>
              <a:ext cx="1605115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1" idx="0"/>
              <a:endCxn id="63" idx="4"/>
            </p:cNvCxnSpPr>
            <p:nvPr/>
          </p:nvCxnSpPr>
          <p:spPr>
            <a:xfrm flipH="1" flipV="1">
              <a:off x="2740736" y="2762864"/>
              <a:ext cx="1904998" cy="619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2" idx="0"/>
              <a:endCxn id="63" idx="4"/>
            </p:cNvCxnSpPr>
            <p:nvPr/>
          </p:nvCxnSpPr>
          <p:spPr>
            <a:xfrm flipH="1" flipV="1">
              <a:off x="2740736" y="2762864"/>
              <a:ext cx="220488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1248698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1548581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1848464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148347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2448230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748113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3047996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3347879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3647762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3947645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4247528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4547411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4847294" y="3382294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4409758" y="2443315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91" name="Straight Connector 90"/>
            <p:cNvCxnSpPr>
              <a:stCxn id="77" idx="0"/>
              <a:endCxn id="90" idx="4"/>
            </p:cNvCxnSpPr>
            <p:nvPr/>
          </p:nvCxnSpPr>
          <p:spPr>
            <a:xfrm flipV="1">
              <a:off x="1347021" y="2762864"/>
              <a:ext cx="3222512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78" idx="0"/>
              <a:endCxn id="90" idx="4"/>
            </p:cNvCxnSpPr>
            <p:nvPr/>
          </p:nvCxnSpPr>
          <p:spPr>
            <a:xfrm flipV="1">
              <a:off x="1646904" y="2762864"/>
              <a:ext cx="2922629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79" idx="0"/>
              <a:endCxn id="90" idx="4"/>
            </p:cNvCxnSpPr>
            <p:nvPr/>
          </p:nvCxnSpPr>
          <p:spPr>
            <a:xfrm flipV="1">
              <a:off x="1946787" y="2762864"/>
              <a:ext cx="2622746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80" idx="0"/>
              <a:endCxn id="90" idx="4"/>
            </p:cNvCxnSpPr>
            <p:nvPr/>
          </p:nvCxnSpPr>
          <p:spPr>
            <a:xfrm flipV="1">
              <a:off x="2246670" y="2762864"/>
              <a:ext cx="2322863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1" idx="0"/>
              <a:endCxn id="90" idx="4"/>
            </p:cNvCxnSpPr>
            <p:nvPr/>
          </p:nvCxnSpPr>
          <p:spPr>
            <a:xfrm flipV="1">
              <a:off x="2546553" y="2762864"/>
              <a:ext cx="2022980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82" idx="0"/>
              <a:endCxn id="90" idx="4"/>
            </p:cNvCxnSpPr>
            <p:nvPr/>
          </p:nvCxnSpPr>
          <p:spPr>
            <a:xfrm flipV="1">
              <a:off x="2846436" y="2762864"/>
              <a:ext cx="1723097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83" idx="0"/>
              <a:endCxn id="90" idx="4"/>
            </p:cNvCxnSpPr>
            <p:nvPr/>
          </p:nvCxnSpPr>
          <p:spPr>
            <a:xfrm flipV="1">
              <a:off x="3146319" y="2762864"/>
              <a:ext cx="1423214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4" idx="0"/>
              <a:endCxn id="90" idx="4"/>
            </p:cNvCxnSpPr>
            <p:nvPr/>
          </p:nvCxnSpPr>
          <p:spPr>
            <a:xfrm flipV="1">
              <a:off x="3446202" y="2762864"/>
              <a:ext cx="1123331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5" idx="0"/>
              <a:endCxn id="90" idx="4"/>
            </p:cNvCxnSpPr>
            <p:nvPr/>
          </p:nvCxnSpPr>
          <p:spPr>
            <a:xfrm flipV="1">
              <a:off x="3746085" y="2762864"/>
              <a:ext cx="823448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6" idx="0"/>
              <a:endCxn id="90" idx="4"/>
            </p:cNvCxnSpPr>
            <p:nvPr/>
          </p:nvCxnSpPr>
          <p:spPr>
            <a:xfrm flipV="1">
              <a:off x="4045968" y="2762864"/>
              <a:ext cx="523565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7" idx="0"/>
              <a:endCxn id="90" idx="4"/>
            </p:cNvCxnSpPr>
            <p:nvPr/>
          </p:nvCxnSpPr>
          <p:spPr>
            <a:xfrm flipV="1">
              <a:off x="4345851" y="2762864"/>
              <a:ext cx="223682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8" idx="0"/>
              <a:endCxn id="90" idx="4"/>
            </p:cNvCxnSpPr>
            <p:nvPr/>
          </p:nvCxnSpPr>
          <p:spPr>
            <a:xfrm flipH="1" flipV="1">
              <a:off x="4569533" y="2762864"/>
              <a:ext cx="76201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9" idx="0"/>
              <a:endCxn id="90" idx="4"/>
            </p:cNvCxnSpPr>
            <p:nvPr/>
          </p:nvCxnSpPr>
          <p:spPr>
            <a:xfrm flipH="1" flipV="1">
              <a:off x="4569533" y="2762864"/>
              <a:ext cx="376084" cy="6194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1248698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1548581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1848464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2148347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448230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748113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047996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347879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3647762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3947645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4247528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4547411" y="3382296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4847294" y="3382295"/>
              <a:ext cx="196645" cy="1966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3495359" y="2443315"/>
              <a:ext cx="319549" cy="3195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118" name="Straight Connector 117"/>
            <p:cNvCxnSpPr>
              <a:stCxn id="104" idx="0"/>
              <a:endCxn id="117" idx="4"/>
            </p:cNvCxnSpPr>
            <p:nvPr/>
          </p:nvCxnSpPr>
          <p:spPr>
            <a:xfrm flipV="1">
              <a:off x="1347021" y="2762864"/>
              <a:ext cx="2308113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0"/>
              <a:endCxn id="117" idx="4"/>
            </p:cNvCxnSpPr>
            <p:nvPr/>
          </p:nvCxnSpPr>
          <p:spPr>
            <a:xfrm flipV="1">
              <a:off x="1646904" y="2762864"/>
              <a:ext cx="2008230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0"/>
              <a:endCxn id="117" idx="4"/>
            </p:cNvCxnSpPr>
            <p:nvPr/>
          </p:nvCxnSpPr>
          <p:spPr>
            <a:xfrm flipV="1">
              <a:off x="1946787" y="2762864"/>
              <a:ext cx="170834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7" idx="0"/>
              <a:endCxn id="117" idx="4"/>
            </p:cNvCxnSpPr>
            <p:nvPr/>
          </p:nvCxnSpPr>
          <p:spPr>
            <a:xfrm flipV="1">
              <a:off x="2246670" y="2762864"/>
              <a:ext cx="140846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8" idx="0"/>
              <a:endCxn id="117" idx="4"/>
            </p:cNvCxnSpPr>
            <p:nvPr/>
          </p:nvCxnSpPr>
          <p:spPr>
            <a:xfrm flipV="1">
              <a:off x="2546553" y="2762864"/>
              <a:ext cx="110858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9" idx="0"/>
              <a:endCxn id="117" idx="4"/>
            </p:cNvCxnSpPr>
            <p:nvPr/>
          </p:nvCxnSpPr>
          <p:spPr>
            <a:xfrm flipV="1">
              <a:off x="2846436" y="2762864"/>
              <a:ext cx="808698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0" idx="0"/>
              <a:endCxn id="117" idx="4"/>
            </p:cNvCxnSpPr>
            <p:nvPr/>
          </p:nvCxnSpPr>
          <p:spPr>
            <a:xfrm flipV="1">
              <a:off x="3146319" y="2762864"/>
              <a:ext cx="508815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1" idx="0"/>
              <a:endCxn id="117" idx="4"/>
            </p:cNvCxnSpPr>
            <p:nvPr/>
          </p:nvCxnSpPr>
          <p:spPr>
            <a:xfrm flipV="1">
              <a:off x="3446202" y="2762864"/>
              <a:ext cx="208932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2" idx="0"/>
              <a:endCxn id="117" idx="4"/>
            </p:cNvCxnSpPr>
            <p:nvPr/>
          </p:nvCxnSpPr>
          <p:spPr>
            <a:xfrm flipH="1" flipV="1">
              <a:off x="3655134" y="2762864"/>
              <a:ext cx="90951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13" idx="0"/>
              <a:endCxn id="117" idx="4"/>
            </p:cNvCxnSpPr>
            <p:nvPr/>
          </p:nvCxnSpPr>
          <p:spPr>
            <a:xfrm flipH="1" flipV="1">
              <a:off x="3655134" y="2762864"/>
              <a:ext cx="390834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14" idx="0"/>
              <a:endCxn id="117" idx="4"/>
            </p:cNvCxnSpPr>
            <p:nvPr/>
          </p:nvCxnSpPr>
          <p:spPr>
            <a:xfrm flipH="1" flipV="1">
              <a:off x="3655134" y="2762864"/>
              <a:ext cx="690717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5" idx="0"/>
              <a:endCxn id="117" idx="4"/>
            </p:cNvCxnSpPr>
            <p:nvPr/>
          </p:nvCxnSpPr>
          <p:spPr>
            <a:xfrm flipH="1" flipV="1">
              <a:off x="3655134" y="2762864"/>
              <a:ext cx="990600" cy="6194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6" idx="0"/>
              <a:endCxn id="117" idx="4"/>
            </p:cNvCxnSpPr>
            <p:nvPr/>
          </p:nvCxnSpPr>
          <p:spPr>
            <a:xfrm flipH="1" flipV="1">
              <a:off x="3655134" y="2762864"/>
              <a:ext cx="1290483" cy="619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4867880" y="3666353"/>
              <a:ext cx="155472" cy="402425"/>
              <a:chOff x="4842771" y="3772319"/>
              <a:chExt cx="201168" cy="40242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4567997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87" name="Straight Connector 286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4268114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74" name="Straight Connector 273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3968231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61" name="Straight Connector 260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>
              <a:off x="3668348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3368465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35" name="Straight Connector 234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>
              <a:off x="3068582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2768699" y="3666353"/>
              <a:ext cx="155472" cy="402425"/>
              <a:chOff x="4842771" y="3772319"/>
              <a:chExt cx="201168" cy="402425"/>
            </a:xfrm>
          </p:grpSpPr>
          <p:cxnSp>
            <p:nvCxnSpPr>
              <p:cNvPr id="209" name="Straight Connector 208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2468816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2168933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1869050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/>
            <p:cNvGrpSpPr/>
            <p:nvPr/>
          </p:nvGrpSpPr>
          <p:grpSpPr>
            <a:xfrm>
              <a:off x="1569167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57" name="Straight Connector 156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>
              <a:off x="1269284" y="3666353"/>
              <a:ext cx="155472" cy="402425"/>
              <a:chOff x="4842771" y="3772319"/>
              <a:chExt cx="201168" cy="402425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4842771" y="377231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4842771" y="380565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842771" y="383899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4842771" y="3872330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842771" y="3905667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842771" y="3939004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4842771" y="3972341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842771" y="4005678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842771" y="4039015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842771" y="4072352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4842771" y="4105689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4842771" y="4139026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4842771" y="4172363"/>
                <a:ext cx="201168" cy="2381"/>
              </a:xfrm>
              <a:prstGeom prst="line">
                <a:avLst/>
              </a:prstGeom>
              <a:ln w="190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Bent Arrow 6"/>
          <p:cNvSpPr/>
          <p:nvPr/>
        </p:nvSpPr>
        <p:spPr>
          <a:xfrm>
            <a:off x="2757612" y="1085867"/>
            <a:ext cx="2271589" cy="684508"/>
          </a:xfrm>
          <a:prstGeom prst="bentArrow">
            <a:avLst>
              <a:gd name="adj1" fmla="val 25000"/>
              <a:gd name="adj2" fmla="val 25000"/>
              <a:gd name="adj3" fmla="val 42187"/>
              <a:gd name="adj4" fmla="val 43750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Custom requirements</a:t>
            </a:r>
          </a:p>
          <a:p>
            <a:pPr algn="ctr"/>
            <a:r>
              <a:rPr lang="en-US" sz="1350" b="1" dirty="0" smtClean="0">
                <a:solidFill>
                  <a:schemeClr val="tx1"/>
                </a:solidFill>
              </a:rPr>
              <a:t>from your network</a:t>
            </a:r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98448" y="2964564"/>
            <a:ext cx="700493" cy="741309"/>
            <a:chOff x="6593017" y="4204196"/>
            <a:chExt cx="933990" cy="1054306"/>
          </a:xfrm>
          <a:solidFill>
            <a:schemeClr val="bg1">
              <a:lumMod val="95000"/>
            </a:schemeClr>
          </a:solidFill>
        </p:grpSpPr>
        <p:sp>
          <p:nvSpPr>
            <p:cNvPr id="314" name="Rounded Rectangle 313"/>
            <p:cNvSpPr/>
            <p:nvPr/>
          </p:nvSpPr>
          <p:spPr>
            <a:xfrm>
              <a:off x="6593017" y="4204196"/>
              <a:ext cx="933990" cy="359419"/>
            </a:xfrm>
            <a:prstGeom prst="round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8004" tIns="24002" rIns="48004" bIns="24002" rtlCol="0" anchor="ctr"/>
            <a:lstStyle/>
            <a:p>
              <a:pPr algn="ctr"/>
              <a:r>
                <a:rPr lang="en-US" sz="1350" dirty="0">
                  <a:solidFill>
                    <a:srgbClr val="2B69B7"/>
                  </a:solidFill>
                </a:rPr>
                <a:t>P4</a:t>
              </a:r>
            </a:p>
          </p:txBody>
        </p:sp>
        <p:sp>
          <p:nvSpPr>
            <p:cNvPr id="315" name="Down Arrow 314"/>
            <p:cNvSpPr/>
            <p:nvPr/>
          </p:nvSpPr>
          <p:spPr>
            <a:xfrm>
              <a:off x="6822025" y="4574549"/>
              <a:ext cx="439869" cy="683953"/>
            </a:xfrm>
            <a:prstGeom prst="downArrow">
              <a:avLst>
                <a:gd name="adj1" fmla="val 50000"/>
                <a:gd name="adj2" fmla="val 43764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48004" tIns="24002" rIns="48004" bIns="24002"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Bent Arrow 10"/>
          <p:cNvSpPr/>
          <p:nvPr/>
        </p:nvSpPr>
        <p:spPr>
          <a:xfrm rot="10800000">
            <a:off x="4208823" y="1792139"/>
            <a:ext cx="1232014" cy="490391"/>
          </a:xfrm>
          <a:prstGeom prst="bentArrow">
            <a:avLst>
              <a:gd name="adj1" fmla="val 14777"/>
              <a:gd name="adj2" fmla="val 18757"/>
              <a:gd name="adj3" fmla="val 26729"/>
              <a:gd name="adj4" fmla="val 43750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pic>
        <p:nvPicPr>
          <p:cNvPr id="317" name="Picture 3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7916" y="3876310"/>
            <a:ext cx="1409700" cy="895350"/>
          </a:xfrm>
          <a:prstGeom prst="rect">
            <a:avLst/>
          </a:prstGeom>
        </p:spPr>
      </p:pic>
      <p:pic>
        <p:nvPicPr>
          <p:cNvPr id="3" name="Picture 2" descr="p4_logotype_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7357">
            <a:off x="6369228" y="3995501"/>
            <a:ext cx="447077" cy="3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Deparsing</a:t>
            </a:r>
            <a:r>
              <a:rPr lang="en-US" dirty="0" smtClean="0"/>
              <a:t> (Serializing packet headers)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Fundamental assumption of P4</a:t>
            </a:r>
          </a:p>
          <a:p>
            <a:pPr lvl="1"/>
            <a:r>
              <a:rPr lang="en-US" dirty="0" smtClean="0"/>
              <a:t>The device must be able to parse any packet it can produce</a:t>
            </a:r>
          </a:p>
          <a:p>
            <a:r>
              <a:rPr lang="en-US" dirty="0" smtClean="0"/>
              <a:t>Consequence</a:t>
            </a:r>
          </a:p>
          <a:p>
            <a:pPr lvl="1"/>
            <a:r>
              <a:rPr lang="en-US" dirty="0" smtClean="0"/>
              <a:t>Packet headers can be reassembled using the parser definition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When the device only need to insert a header but shouldn’t actually parse it</a:t>
            </a:r>
            <a:endParaRPr lang="en-US" dirty="0"/>
          </a:p>
          <a:p>
            <a:endParaRPr lang="en-US" dirty="0" smtClean="0"/>
          </a:p>
          <a:p>
            <a:pPr marL="21060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2800350"/>
            <a:ext cx="86868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marL="205740" marR="0" indent="-205740" algn="l" defTabSz="685644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75"/>
              </a:spcAft>
              <a:buClr>
                <a:srgbClr val="8064A2">
                  <a:lumMod val="50000"/>
                </a:srgbClr>
              </a:buClr>
              <a:buSzPct val="100000"/>
              <a:buFont typeface="LucidaGrande" charset="0"/>
              <a:buChar char="•"/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marR="0" indent="-200872" algn="l" defTabSz="685644" rtl="0" eaLnBrk="1" fontAlgn="auto" latinLnBrk="0" hangingPunct="1">
              <a:lnSpc>
                <a:spcPct val="100000"/>
              </a:lnSpc>
              <a:spcBef>
                <a:spcPts val="56"/>
              </a:spcBef>
              <a:spcAft>
                <a:spcPts val="56"/>
              </a:spcAft>
              <a:buClr>
                <a:srgbClr val="4BACC6">
                  <a:lumMod val="50000"/>
                </a:srgbClr>
              </a:buClr>
              <a:buSzTx/>
              <a:buFont typeface="LucidaGrande" charset="0"/>
              <a:buChar char="◦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marR="0" indent="-160697" algn="l" defTabSz="685644" rtl="0" eaLnBrk="1" fontAlgn="auto" latinLnBrk="0" hangingPunct="1">
              <a:lnSpc>
                <a:spcPct val="100000"/>
              </a:lnSpc>
              <a:spcBef>
                <a:spcPts val="38"/>
              </a:spcBef>
              <a:spcAft>
                <a:spcPts val="38"/>
              </a:spcAft>
              <a:buClr>
                <a:srgbClr val="8064A2">
                  <a:lumMod val="25000"/>
                </a:srgbClr>
              </a:buClr>
              <a:buSzPct val="100000"/>
              <a:buFont typeface="LucidaGrande" charset="0"/>
              <a:buChar char="■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160697" algn="l" defTabSz="685644" rtl="0" eaLnBrk="1" fontAlgn="auto" latinLnBrk="0" hangingPunct="1">
              <a:lnSpc>
                <a:spcPct val="100000"/>
              </a:lnSpc>
              <a:spcBef>
                <a:spcPts val="19"/>
              </a:spcBef>
              <a:spcAft>
                <a:spcPts val="19"/>
              </a:spcAft>
              <a:buClr>
                <a:srgbClr val="4BACC6">
                  <a:lumMod val="50000"/>
                </a:srgbClr>
              </a:buClr>
              <a:buSzPct val="100000"/>
              <a:buFont typeface="LucidaGrande" charset="0"/>
              <a:buChar char="□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89" indent="0" algn="l" defTabSz="685644" rtl="0" eaLnBrk="1" latinLnBrk="0" hangingPunct="1">
              <a:spcBef>
                <a:spcPct val="20000"/>
              </a:spcBef>
              <a:buClr>
                <a:schemeClr val="accent6">
                  <a:lumMod val="50000"/>
                </a:schemeClr>
              </a:buClr>
              <a:buFont typeface="Arial" pitchFamily="34" charset="0"/>
              <a:buNone/>
              <a:defRPr sz="11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521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342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164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987" indent="-171410" algn="l" defTabSz="6856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u="sng" dirty="0" smtClean="0"/>
              <a:t>Example</a:t>
            </a:r>
            <a:r>
              <a:rPr lang="en-US" sz="1200" dirty="0" smtClean="0"/>
              <a:t>: insert </a:t>
            </a:r>
            <a:r>
              <a:rPr lang="en-US" sz="1200" dirty="0" err="1" smtClean="0"/>
              <a:t>my_header</a:t>
            </a:r>
            <a:r>
              <a:rPr lang="en-US" sz="1200" dirty="0" smtClean="0"/>
              <a:t> after </a:t>
            </a:r>
            <a:r>
              <a:rPr lang="en-US" sz="1200" dirty="0" err="1" smtClean="0"/>
              <a:t>udp</a:t>
            </a:r>
            <a:endParaRPr lang="en-US" sz="1200" dirty="0" smtClean="0"/>
          </a:p>
          <a:p>
            <a:endParaRPr lang="en-US" sz="1050" dirty="0" smtClean="0">
              <a:latin typeface="Courier New"/>
              <a:cs typeface="Courier New"/>
            </a:endParaRPr>
          </a:p>
          <a:p>
            <a:r>
              <a:rPr lang="en-US" sz="1050" dirty="0" smtClean="0">
                <a:latin typeface="Courier New"/>
                <a:cs typeface="Courier New"/>
              </a:rPr>
              <a:t>parser </a:t>
            </a:r>
            <a:r>
              <a:rPr lang="en-US" sz="1050" dirty="0" err="1" smtClean="0">
                <a:latin typeface="Courier New"/>
                <a:cs typeface="Courier New"/>
              </a:rPr>
              <a:t>parse_udp</a:t>
            </a:r>
            <a:r>
              <a:rPr lang="en-US" sz="1050" dirty="0" smtClean="0">
                <a:latin typeface="Courier New"/>
                <a:cs typeface="Courier New"/>
              </a:rPr>
              <a:t> {</a:t>
            </a:r>
            <a:br>
              <a:rPr lang="en-US" sz="1050" dirty="0" smtClean="0">
                <a:latin typeface="Courier New"/>
                <a:cs typeface="Courier New"/>
              </a:rPr>
            </a:br>
            <a:r>
              <a:rPr lang="en-US" sz="1050" dirty="0" smtClean="0">
                <a:latin typeface="Courier New"/>
                <a:cs typeface="Courier New"/>
              </a:rPr>
              <a:t>    extract(</a:t>
            </a:r>
            <a:r>
              <a:rPr lang="en-US" sz="1050" dirty="0" err="1" smtClean="0">
                <a:latin typeface="Courier New"/>
                <a:cs typeface="Courier New"/>
              </a:rPr>
              <a:t>udp</a:t>
            </a:r>
            <a:r>
              <a:rPr lang="en-US" sz="1050" dirty="0" smtClean="0">
                <a:latin typeface="Courier New"/>
                <a:cs typeface="Courier New"/>
              </a:rPr>
              <a:t>);</a:t>
            </a:r>
            <a:br>
              <a:rPr lang="en-US" sz="1050" dirty="0" smtClean="0">
                <a:latin typeface="Courier New"/>
                <a:cs typeface="Courier New"/>
              </a:rPr>
            </a:br>
            <a:r>
              <a:rPr lang="en-US" sz="1050" dirty="0" smtClean="0">
                <a:latin typeface="Courier New"/>
                <a:cs typeface="Courier New"/>
              </a:rPr>
              <a:t>    return select(</a:t>
            </a:r>
            <a:r>
              <a:rPr lang="en-US" sz="1050" dirty="0" err="1" smtClean="0">
                <a:latin typeface="Courier New"/>
                <a:cs typeface="Courier New"/>
              </a:rPr>
              <a:t>latest.dst_port</a:t>
            </a:r>
            <a:r>
              <a:rPr lang="en-US" sz="1050" dirty="0" smtClean="0">
                <a:latin typeface="Courier New"/>
                <a:cs typeface="Courier New"/>
              </a:rPr>
              <a:t>) {</a:t>
            </a:r>
            <a:br>
              <a:rPr lang="en-US" sz="1050" dirty="0" smtClean="0">
                <a:latin typeface="Courier New"/>
                <a:cs typeface="Courier New"/>
              </a:rPr>
            </a:br>
            <a:r>
              <a:rPr lang="en-US" sz="1050" dirty="0" smtClean="0">
                <a:latin typeface="Courier New"/>
                <a:cs typeface="Courier New"/>
              </a:rPr>
              <a:t>        0x0 mask 0x00 : ingress;</a:t>
            </a:r>
            <a:br>
              <a:rPr lang="en-US" sz="1050" dirty="0" smtClean="0">
                <a:latin typeface="Courier New"/>
                <a:cs typeface="Courier New"/>
              </a:rPr>
            </a:br>
            <a:r>
              <a:rPr lang="en-US" sz="1050" dirty="0" smtClean="0">
                <a:latin typeface="Courier New"/>
                <a:cs typeface="Courier New"/>
              </a:rPr>
              <a:t>        default       : </a:t>
            </a:r>
            <a:r>
              <a:rPr lang="en-US" sz="1050" dirty="0" err="1" smtClean="0">
                <a:latin typeface="Courier New"/>
                <a:cs typeface="Courier New"/>
              </a:rPr>
              <a:t>parse_my_header</a:t>
            </a:r>
            <a:r>
              <a:rPr lang="en-US" sz="1050" dirty="0" smtClean="0">
                <a:latin typeface="Courier New"/>
                <a:cs typeface="Courier New"/>
              </a:rPr>
              <a:t>;</a:t>
            </a:r>
          </a:p>
          <a:p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sv-SE" sz="1050" dirty="0">
              <a:latin typeface="Courier New"/>
              <a:cs typeface="Courier New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191000" y="3024645"/>
            <a:ext cx="1828800" cy="678938"/>
          </a:xfrm>
          <a:prstGeom prst="wedgeRoundRectCallout">
            <a:avLst>
              <a:gd name="adj1" fmla="val -111191"/>
              <a:gd name="adj2" fmla="val 606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Ingress parser will always transit to ingress</a:t>
            </a:r>
            <a:endParaRPr lang="en-US" sz="135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164724" y="4310704"/>
            <a:ext cx="2083676" cy="682775"/>
          </a:xfrm>
          <a:prstGeom prst="wedgeRoundRectCallout">
            <a:avLst>
              <a:gd name="adj1" fmla="val -73045"/>
              <a:gd name="adj2" fmla="val -924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/>
              <a:t>Parser tree has a branch to </a:t>
            </a:r>
            <a:r>
              <a:rPr lang="en-US" sz="1350" dirty="0" err="1" smtClean="0"/>
              <a:t>my_header</a:t>
            </a:r>
            <a:r>
              <a:rPr lang="en-US" sz="1350" dirty="0" smtClean="0"/>
              <a:t> for </a:t>
            </a:r>
            <a:r>
              <a:rPr lang="en-US" sz="1350" dirty="0" err="1" smtClean="0"/>
              <a:t>deparsing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4996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P4 Language Components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declarations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Parser Programming</a:t>
            </a:r>
          </a:p>
          <a:p>
            <a:endParaRPr lang="en-US" dirty="0" smtClean="0"/>
          </a:p>
          <a:p>
            <a:r>
              <a:rPr lang="en-US" sz="2400" dirty="0" smtClean="0"/>
              <a:t>Packet Flow Programming</a:t>
            </a:r>
          </a:p>
          <a:p>
            <a:pPr lvl="1"/>
            <a:r>
              <a:rPr lang="en-US" dirty="0" smtClean="0"/>
              <a:t>Actions</a:t>
            </a:r>
          </a:p>
          <a:p>
            <a:pPr lvl="2"/>
            <a:r>
              <a:rPr lang="en-US" dirty="0" smtClean="0"/>
              <a:t>Primitive and compound actions</a:t>
            </a:r>
          </a:p>
          <a:p>
            <a:pPr lvl="2"/>
            <a:r>
              <a:rPr lang="en-US" dirty="0" smtClean="0"/>
              <a:t>Counters, Meters, Registers</a:t>
            </a:r>
          </a:p>
          <a:p>
            <a:pPr lvl="1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Match keys</a:t>
            </a:r>
          </a:p>
          <a:p>
            <a:pPr lvl="2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Control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Primitive actions</a:t>
            </a:r>
          </a:p>
          <a:p>
            <a:pPr lvl="1"/>
            <a:r>
              <a:rPr lang="en-US" dirty="0" err="1" smtClean="0"/>
              <a:t>no_op</a:t>
            </a:r>
            <a:r>
              <a:rPr lang="en-US" dirty="0" smtClean="0"/>
              <a:t>, drop</a:t>
            </a:r>
          </a:p>
          <a:p>
            <a:pPr lvl="1"/>
            <a:r>
              <a:rPr lang="en-US" dirty="0" err="1" smtClean="0"/>
              <a:t>modify_field</a:t>
            </a:r>
            <a:r>
              <a:rPr lang="en-US" dirty="0" smtClean="0"/>
              <a:t>, </a:t>
            </a:r>
            <a:r>
              <a:rPr lang="en-US" dirty="0" err="1" smtClean="0"/>
              <a:t>modify_field_with_hash_based_offset</a:t>
            </a:r>
            <a:endParaRPr lang="en-US" dirty="0" smtClean="0"/>
          </a:p>
          <a:p>
            <a:pPr lvl="1"/>
            <a:r>
              <a:rPr lang="en-US" dirty="0" smtClean="0"/>
              <a:t>add, </a:t>
            </a:r>
            <a:r>
              <a:rPr lang="en-US" dirty="0" err="1" smtClean="0"/>
              <a:t>add_to_field</a:t>
            </a:r>
            <a:endParaRPr lang="en-US" dirty="0" smtClean="0"/>
          </a:p>
          <a:p>
            <a:pPr lvl="1"/>
            <a:r>
              <a:rPr lang="en-US" dirty="0" err="1" smtClean="0"/>
              <a:t>add_header</a:t>
            </a:r>
            <a:r>
              <a:rPr lang="en-US" dirty="0" smtClean="0"/>
              <a:t>, </a:t>
            </a:r>
            <a:r>
              <a:rPr lang="en-US" dirty="0" err="1" smtClean="0"/>
              <a:t>remove_header</a:t>
            </a:r>
            <a:r>
              <a:rPr lang="en-US" dirty="0" smtClean="0"/>
              <a:t>, </a:t>
            </a:r>
            <a:r>
              <a:rPr lang="en-US" dirty="0" err="1" smtClean="0"/>
              <a:t>copy_header</a:t>
            </a:r>
            <a:endParaRPr lang="en-US" dirty="0"/>
          </a:p>
          <a:p>
            <a:pPr lvl="1"/>
            <a:r>
              <a:rPr lang="en-US" dirty="0" smtClean="0"/>
              <a:t>push/pop (a header)</a:t>
            </a:r>
          </a:p>
          <a:p>
            <a:pPr lvl="1"/>
            <a:r>
              <a:rPr lang="en-US" dirty="0" smtClean="0"/>
              <a:t>count, </a:t>
            </a:r>
            <a:r>
              <a:rPr lang="en-US" dirty="0" err="1" smtClean="0"/>
              <a:t>execute_meter</a:t>
            </a:r>
            <a:endParaRPr lang="en-US" dirty="0" smtClean="0"/>
          </a:p>
          <a:p>
            <a:pPr lvl="1"/>
            <a:r>
              <a:rPr lang="en-US" dirty="0" err="1" smtClean="0"/>
              <a:t>generate_digest</a:t>
            </a:r>
            <a:endParaRPr lang="en-US" dirty="0" smtClean="0"/>
          </a:p>
          <a:p>
            <a:pPr lvl="1"/>
            <a:r>
              <a:rPr lang="en-US" dirty="0" smtClean="0"/>
              <a:t>truncate</a:t>
            </a:r>
          </a:p>
          <a:p>
            <a:pPr lvl="1"/>
            <a:r>
              <a:rPr lang="en-US" dirty="0" smtClean="0"/>
              <a:t>resubmit, recirculate, clone{_i2i, _e2i, _i2e, _e2e}</a:t>
            </a:r>
          </a:p>
          <a:p>
            <a:r>
              <a:rPr lang="en-US" dirty="0" smtClean="0"/>
              <a:t>Compound actions</a:t>
            </a:r>
            <a:endParaRPr lang="en-US" sz="1050" dirty="0">
              <a:latin typeface="Courier New"/>
              <a:cs typeface="Courier New"/>
            </a:endParaRPr>
          </a:p>
          <a:p>
            <a:pPr marL="684610" indent="0">
              <a:buNone/>
            </a:pPr>
            <a:r>
              <a:rPr lang="en-US" sz="1050" dirty="0">
                <a:latin typeface="Courier New"/>
                <a:cs typeface="Courier New"/>
              </a:rPr>
              <a:t>action</a:t>
            </a:r>
            <a:r>
              <a:rPr lang="en-US" sz="1050" b="0" dirty="0">
                <a:latin typeface="Courier New"/>
                <a:cs typeface="Courier New"/>
              </a:rPr>
              <a:t> route_ipv4(</a:t>
            </a:r>
            <a:r>
              <a:rPr lang="en-US" sz="1050" b="0" dirty="0" err="1">
                <a:latin typeface="Courier New"/>
                <a:cs typeface="Courier New"/>
              </a:rPr>
              <a:t>dst_port</a:t>
            </a:r>
            <a:r>
              <a:rPr lang="en-US" sz="1050" b="0" dirty="0">
                <a:latin typeface="Courier New"/>
                <a:cs typeface="Courier New"/>
              </a:rPr>
              <a:t>, </a:t>
            </a:r>
            <a:r>
              <a:rPr lang="en-US" sz="1050" b="0" dirty="0" err="1">
                <a:latin typeface="Courier New"/>
                <a:cs typeface="Courier New"/>
              </a:rPr>
              <a:t>dst_mac</a:t>
            </a:r>
            <a:r>
              <a:rPr lang="en-US" sz="1050" b="0" dirty="0">
                <a:latin typeface="Courier New"/>
                <a:cs typeface="Courier New"/>
              </a:rPr>
              <a:t>, </a:t>
            </a:r>
            <a:r>
              <a:rPr lang="en-US" sz="1050" b="0" dirty="0" err="1">
                <a:latin typeface="Courier New"/>
                <a:cs typeface="Courier New"/>
              </a:rPr>
              <a:t>src_mac</a:t>
            </a:r>
            <a:r>
              <a:rPr lang="en-US" sz="1050" b="0" dirty="0">
                <a:latin typeface="Courier New"/>
                <a:cs typeface="Courier New"/>
              </a:rPr>
              <a:t>, vid) {</a:t>
            </a:r>
            <a:br>
              <a:rPr lang="en-US" sz="1050" b="0" dirty="0">
                <a:latin typeface="Courier New"/>
                <a:cs typeface="Courier New"/>
              </a:rPr>
            </a:b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b="0" dirty="0">
                <a:latin typeface="Courier New"/>
                <a:cs typeface="Courier New"/>
              </a:rPr>
              <a:t>(</a:t>
            </a:r>
            <a:r>
              <a:rPr lang="en-US" sz="1050" b="0" dirty="0" err="1">
                <a:latin typeface="Courier New"/>
                <a:cs typeface="Courier New"/>
              </a:rPr>
              <a:t>standard_metadata.egress_spec</a:t>
            </a:r>
            <a:r>
              <a:rPr lang="en-US" sz="1050" b="0" dirty="0">
                <a:latin typeface="Courier New"/>
                <a:cs typeface="Courier New"/>
              </a:rPr>
              <a:t>, </a:t>
            </a:r>
            <a:r>
              <a:rPr lang="en-US" sz="1050" b="0" dirty="0" err="1">
                <a:latin typeface="Courier New"/>
                <a:cs typeface="Courier New"/>
              </a:rPr>
              <a:t>dst_port</a:t>
            </a:r>
            <a:r>
              <a:rPr lang="en-US" sz="1050" b="0" dirty="0">
                <a:latin typeface="Courier New"/>
                <a:cs typeface="Courier New"/>
              </a:rPr>
              <a:t>);</a:t>
            </a:r>
            <a:br>
              <a:rPr lang="en-US" sz="1050" b="0" dirty="0">
                <a:latin typeface="Courier New"/>
                <a:cs typeface="Courier New"/>
              </a:rPr>
            </a:b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b="0" dirty="0">
                <a:latin typeface="Courier New"/>
                <a:cs typeface="Courier New"/>
              </a:rPr>
              <a:t>(</a:t>
            </a:r>
            <a:r>
              <a:rPr lang="en-US" sz="1050" b="0" dirty="0" err="1">
                <a:latin typeface="Courier New"/>
                <a:cs typeface="Courier New"/>
              </a:rPr>
              <a:t>ethernet.dst_addr</a:t>
            </a:r>
            <a:r>
              <a:rPr lang="en-US" sz="1050" b="0" dirty="0">
                <a:latin typeface="Courier New"/>
                <a:cs typeface="Courier New"/>
              </a:rPr>
              <a:t>, </a:t>
            </a:r>
            <a:r>
              <a:rPr lang="en-US" sz="1050" b="0" dirty="0" err="1">
                <a:latin typeface="Courier New"/>
                <a:cs typeface="Courier New"/>
              </a:rPr>
              <a:t>dst_mac</a:t>
            </a:r>
            <a:r>
              <a:rPr lang="en-US" sz="1050" b="0" dirty="0">
                <a:latin typeface="Courier New"/>
                <a:cs typeface="Courier New"/>
              </a:rPr>
              <a:t>);</a:t>
            </a:r>
            <a:br>
              <a:rPr lang="en-US" sz="1050" b="0" dirty="0">
                <a:latin typeface="Courier New"/>
                <a:cs typeface="Courier New"/>
              </a:rPr>
            </a:b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b="0" dirty="0">
                <a:latin typeface="Courier New"/>
                <a:cs typeface="Courier New"/>
              </a:rPr>
              <a:t>(</a:t>
            </a:r>
            <a:r>
              <a:rPr lang="en-US" sz="1050" b="0" dirty="0" err="1">
                <a:latin typeface="Courier New"/>
                <a:cs typeface="Courier New"/>
              </a:rPr>
              <a:t>ethernet.src_addr</a:t>
            </a:r>
            <a:r>
              <a:rPr lang="en-US" sz="1050" b="0" dirty="0">
                <a:latin typeface="Courier New"/>
                <a:cs typeface="Courier New"/>
              </a:rPr>
              <a:t>, </a:t>
            </a:r>
            <a:r>
              <a:rPr lang="en-US" sz="1050" b="0" dirty="0" err="1">
                <a:latin typeface="Courier New"/>
                <a:cs typeface="Courier New"/>
              </a:rPr>
              <a:t>src_mac</a:t>
            </a:r>
            <a:r>
              <a:rPr lang="en-US" sz="1050" b="0" dirty="0">
                <a:latin typeface="Courier New"/>
                <a:cs typeface="Courier New"/>
              </a:rPr>
              <a:t>);</a:t>
            </a:r>
            <a:br>
              <a:rPr lang="en-US" sz="1050" b="0" dirty="0">
                <a:latin typeface="Courier New"/>
                <a:cs typeface="Courier New"/>
              </a:rPr>
            </a:b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b="0" dirty="0">
                <a:latin typeface="Courier New"/>
                <a:cs typeface="Courier New"/>
              </a:rPr>
              <a:t>(</a:t>
            </a:r>
            <a:r>
              <a:rPr lang="en-US" sz="1050" b="0" dirty="0" err="1">
                <a:latin typeface="Courier New"/>
                <a:cs typeface="Courier New"/>
              </a:rPr>
              <a:t>vlan_tag.vid</a:t>
            </a:r>
            <a:r>
              <a:rPr lang="en-US" sz="1050" b="0" dirty="0">
                <a:latin typeface="Courier New"/>
                <a:cs typeface="Courier New"/>
              </a:rPr>
              <a:t>, vid);</a:t>
            </a:r>
            <a:br>
              <a:rPr lang="en-US" sz="1050" b="0" dirty="0">
                <a:latin typeface="Courier New"/>
                <a:cs typeface="Courier New"/>
              </a:rPr>
            </a:b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add_to_field</a:t>
            </a:r>
            <a:r>
              <a:rPr lang="en-US" sz="1050" b="0" dirty="0">
                <a:latin typeface="Courier New"/>
                <a:cs typeface="Courier New"/>
              </a:rPr>
              <a:t>(ipv4.ttl, -1);</a:t>
            </a:r>
            <a:br>
              <a:rPr lang="en-US" sz="1050" b="0" dirty="0">
                <a:latin typeface="Courier New"/>
                <a:cs typeface="Courier New"/>
              </a:rPr>
            </a:br>
            <a:r>
              <a:rPr lang="en-US" sz="1050" b="0" dirty="0">
                <a:latin typeface="Courier New"/>
                <a:cs typeface="Courier New"/>
              </a:rPr>
              <a:t>}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Arithmetic and Logical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current standard (v1.0.2)</a:t>
            </a:r>
          </a:p>
          <a:p>
            <a:pPr lvl="1"/>
            <a:r>
              <a:rPr lang="en-US" dirty="0" smtClean="0"/>
              <a:t>Primitive actions</a:t>
            </a:r>
          </a:p>
          <a:p>
            <a:pPr lvl="2"/>
            <a:r>
              <a:rPr lang="en-US" dirty="0" smtClean="0"/>
              <a:t>Standard: add(), </a:t>
            </a:r>
            <a:r>
              <a:rPr lang="en-US" dirty="0" err="1" smtClean="0"/>
              <a:t>add_to_field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Additional: subtract(), </a:t>
            </a:r>
            <a:r>
              <a:rPr lang="en-US" dirty="0" err="1" smtClean="0"/>
              <a:t>subtract_from_field</a:t>
            </a:r>
            <a:r>
              <a:rPr lang="en-US" dirty="0" smtClean="0"/>
              <a:t>(), </a:t>
            </a:r>
            <a:r>
              <a:rPr lang="en-US" dirty="0" err="1" smtClean="0"/>
              <a:t>bit_and</a:t>
            </a:r>
            <a:r>
              <a:rPr lang="en-US" dirty="0" smtClean="0"/>
              <a:t>(), </a:t>
            </a:r>
            <a:r>
              <a:rPr lang="en-US" dirty="0" err="1" smtClean="0"/>
              <a:t>bit_or</a:t>
            </a:r>
            <a:r>
              <a:rPr lang="en-US" dirty="0" smtClean="0"/>
              <a:t>(), </a:t>
            </a:r>
            <a:r>
              <a:rPr lang="en-US" dirty="0" err="1" smtClean="0"/>
              <a:t>bit_xor</a:t>
            </a:r>
            <a:r>
              <a:rPr lang="en-US" dirty="0" smtClean="0"/>
              <a:t>(), </a:t>
            </a:r>
            <a:r>
              <a:rPr lang="en-US" dirty="0" err="1" smtClean="0"/>
              <a:t>shift_left</a:t>
            </a:r>
            <a:r>
              <a:rPr lang="en-US" dirty="0" smtClean="0"/>
              <a:t>(), </a:t>
            </a:r>
            <a:r>
              <a:rPr lang="en-US" dirty="0" err="1" smtClean="0"/>
              <a:t>shift_right</a:t>
            </a:r>
            <a:r>
              <a:rPr lang="en-US" dirty="0" smtClean="0"/>
              <a:t>(), </a:t>
            </a:r>
            <a:r>
              <a:rPr lang="is-IS" dirty="0" smtClean="0"/>
              <a:t>…</a:t>
            </a:r>
          </a:p>
          <a:p>
            <a:pPr lvl="2"/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add_to_field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(ipv4.ttl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–1)</a:t>
            </a:r>
            <a:endParaRPr lang="is-IS" dirty="0" smtClean="0"/>
          </a:p>
          <a:p>
            <a:pPr lvl="1"/>
            <a:r>
              <a:rPr lang="is-IS" dirty="0" smtClean="0"/>
              <a:t>Partial support for expressions exists in some compilers</a:t>
            </a:r>
          </a:p>
          <a:p>
            <a:r>
              <a:rPr lang="is-IS" dirty="0" smtClean="0"/>
              <a:t>Developing standard (p4-16)</a:t>
            </a:r>
          </a:p>
          <a:p>
            <a:pPr lvl="1"/>
            <a:r>
              <a:rPr lang="is-IS" dirty="0" smtClean="0"/>
              <a:t>Expressions with +, -, &amp;, |, ^, ~, &lt;&lt;, &gt;&gt;, etc.</a:t>
            </a:r>
          </a:p>
          <a:p>
            <a:pPr lvl="2"/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(ipv4.ttl, ipv4.ttl – 1)</a:t>
            </a:r>
          </a:p>
          <a:p>
            <a:pPr lvl="1"/>
            <a:r>
              <a:rPr lang="is-IS" dirty="0" smtClean="0"/>
              <a:t>Specific targets might restrict expression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Execution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actions within a compound action are assumed to be executed </a:t>
            </a:r>
            <a:r>
              <a:rPr lang="en-US" u="sng" dirty="0" smtClean="0">
                <a:solidFill>
                  <a:srgbClr val="92D050"/>
                </a:solidFill>
              </a:rPr>
              <a:t>sequentially</a:t>
            </a:r>
          </a:p>
          <a:p>
            <a:pPr marL="0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557213" indent="0">
              <a:buNone/>
            </a:pPr>
            <a:r>
              <a:rPr lang="en-US" sz="1050" dirty="0">
                <a:latin typeface="Courier New"/>
                <a:cs typeface="Courier New"/>
              </a:rPr>
              <a:t>action</a:t>
            </a:r>
            <a:r>
              <a:rPr lang="en-US" sz="1050" b="0" dirty="0">
                <a:latin typeface="Courier New"/>
                <a:cs typeface="Courier New"/>
              </a:rPr>
              <a:t> </a:t>
            </a:r>
            <a:r>
              <a:rPr lang="en-US" sz="1050" b="0" dirty="0" err="1">
                <a:latin typeface="Courier New"/>
                <a:cs typeface="Courier New"/>
              </a:rPr>
              <a:t>parallel_test</a:t>
            </a:r>
            <a:r>
              <a:rPr lang="en-US" sz="1050" b="0" dirty="0">
                <a:latin typeface="Courier New"/>
                <a:cs typeface="Courier New"/>
              </a:rPr>
              <a:t>() {</a:t>
            </a:r>
          </a:p>
          <a:p>
            <a:pPr marL="557213" indent="0">
              <a:buNone/>
            </a:pP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b="0" dirty="0">
                <a:latin typeface="Courier New"/>
                <a:cs typeface="Courier New"/>
              </a:rPr>
              <a:t>(</a:t>
            </a:r>
            <a:r>
              <a:rPr lang="en-US" sz="1050" b="0" dirty="0" err="1">
                <a:latin typeface="Courier New"/>
                <a:cs typeface="Courier New"/>
              </a:rPr>
              <a:t>hdr.fieldA</a:t>
            </a:r>
            <a:r>
              <a:rPr lang="en-US" sz="1050" b="0" dirty="0">
                <a:latin typeface="Courier New"/>
                <a:cs typeface="Courier New"/>
              </a:rPr>
              <a:t>, 1);</a:t>
            </a:r>
          </a:p>
          <a:p>
            <a:pPr marL="557213" indent="0">
              <a:buNone/>
            </a:pPr>
            <a:r>
              <a:rPr lang="en-US" sz="1050" b="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b="0" dirty="0">
                <a:latin typeface="Courier New"/>
                <a:cs typeface="Courier New"/>
              </a:rPr>
              <a:t>(</a:t>
            </a:r>
            <a:r>
              <a:rPr lang="en-US" sz="1050" b="0" dirty="0" err="1">
                <a:latin typeface="Courier New"/>
                <a:cs typeface="Courier New"/>
              </a:rPr>
              <a:t>hdr.fieldB</a:t>
            </a:r>
            <a:r>
              <a:rPr lang="en-US" sz="1050" b="0" dirty="0">
                <a:latin typeface="Courier New"/>
                <a:cs typeface="Courier New"/>
              </a:rPr>
              <a:t>, </a:t>
            </a:r>
            <a:r>
              <a:rPr lang="en-US" sz="1050" b="0" dirty="0" err="1">
                <a:latin typeface="Courier New"/>
                <a:cs typeface="Courier New"/>
              </a:rPr>
              <a:t>hdr.fieldA</a:t>
            </a:r>
            <a:r>
              <a:rPr lang="en-US" sz="1050" b="0" dirty="0">
                <a:latin typeface="Courier New"/>
                <a:cs typeface="Courier New"/>
              </a:rPr>
              <a:t>);</a:t>
            </a:r>
          </a:p>
          <a:p>
            <a:pPr marL="557213" indent="0">
              <a:buNone/>
            </a:pPr>
            <a:r>
              <a:rPr lang="en-US" sz="1050" b="0" dirty="0">
                <a:latin typeface="Courier New"/>
                <a:cs typeface="Courier New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an important specification change</a:t>
            </a:r>
          </a:p>
          <a:p>
            <a:pPr lvl="1"/>
            <a:r>
              <a:rPr lang="en-US" dirty="0" smtClean="0"/>
              <a:t>Up to version 1.0.2 action execution was parallel</a:t>
            </a:r>
          </a:p>
          <a:p>
            <a:pPr lvl="1"/>
            <a:r>
              <a:rPr lang="en-US" dirty="0" smtClean="0"/>
              <a:t>After 1.0.2 action execution is sequential</a:t>
            </a:r>
          </a:p>
          <a:p>
            <a:r>
              <a:rPr lang="en-US" dirty="0" smtClean="0"/>
              <a:t>The maximum number of steps supported for a compound action is target-dependent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39451" y="2232076"/>
          <a:ext cx="4572000" cy="83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27"/>
                <a:gridCol w="1815588"/>
                <a:gridCol w="2088885"/>
              </a:tblGrid>
              <a:tr h="27813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Sequential Semantics</a:t>
                      </a:r>
                      <a:endParaRPr lang="en-US" sz="1000" dirty="0"/>
                    </a:p>
                  </a:txBody>
                  <a:tcPr marL="68580" marR="68580" marT="34290" marB="34290">
                    <a:solidFill>
                      <a:srgbClr val="00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Parallel Semantics</a:t>
                      </a:r>
                      <a:endParaRPr lang="en-US" sz="1000" dirty="0"/>
                    </a:p>
                  </a:txBody>
                  <a:tcPr marL="68580" marR="68580" marT="34290" marB="34290">
                    <a:solidFill>
                      <a:srgbClr val="CC0000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fieldA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marL="68580" marR="68580" marT="34290" marB="34290">
                    <a:solidFill>
                      <a:srgbClr val="33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marL="68580" marR="68580" marT="34290" marB="34290">
                    <a:solidFill>
                      <a:srgbClr val="CC6666"/>
                    </a:solidFill>
                  </a:tcPr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fieldB</a:t>
                      </a:r>
                      <a:endParaRPr lang="en-US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 marL="68580" marR="68580" marT="34290" marB="34290"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fieldA</a:t>
                      </a:r>
                      <a:r>
                        <a:rPr lang="en-US" sz="1000" dirty="0" smtClean="0"/>
                        <a:t> before action</a:t>
                      </a:r>
                      <a:endParaRPr lang="en-US" sz="1000" dirty="0"/>
                    </a:p>
                  </a:txBody>
                  <a:tcPr marL="68580" marR="68580" marT="34290" marB="34290"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Match-Action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The most fundamental units of the Match-Action Pipeline</a:t>
            </a:r>
          </a:p>
          <a:p>
            <a:r>
              <a:rPr lang="en-US" dirty="0" smtClean="0"/>
              <a:t>P4 defines</a:t>
            </a:r>
          </a:p>
          <a:p>
            <a:pPr lvl="1"/>
            <a:r>
              <a:rPr lang="en-US" dirty="0" smtClean="0"/>
              <a:t>What to match on and match type</a:t>
            </a:r>
          </a:p>
          <a:p>
            <a:pPr lvl="1"/>
            <a:r>
              <a:rPr lang="en-US" dirty="0" smtClean="0"/>
              <a:t>A list of </a:t>
            </a:r>
            <a:r>
              <a:rPr lang="en-US" i="1" dirty="0" smtClean="0"/>
              <a:t>possible</a:t>
            </a:r>
            <a:r>
              <a:rPr lang="en-US" dirty="0" smtClean="0"/>
              <a:t> actions</a:t>
            </a:r>
          </a:p>
          <a:p>
            <a:pPr lvl="1"/>
            <a:r>
              <a:rPr lang="en-US" dirty="0" smtClean="0"/>
              <a:t>Additional attributes</a:t>
            </a:r>
          </a:p>
          <a:p>
            <a:pPr lvl="2"/>
            <a:r>
              <a:rPr lang="en-US" dirty="0" smtClean="0"/>
              <a:t>Size</a:t>
            </a:r>
          </a:p>
          <a:p>
            <a:r>
              <a:rPr lang="en-US" dirty="0" smtClean="0"/>
              <a:t>In runtime, each table contains one or more entries (rows)</a:t>
            </a:r>
          </a:p>
          <a:p>
            <a:r>
              <a:rPr lang="en-US" dirty="0" smtClean="0"/>
              <a:t>An entry contains:</a:t>
            </a:r>
          </a:p>
          <a:p>
            <a:pPr lvl="1"/>
            <a:r>
              <a:rPr lang="en-US" dirty="0" smtClean="0"/>
              <a:t>A specific key to match on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single</a:t>
            </a:r>
            <a:r>
              <a:rPr lang="en-US" dirty="0" smtClean="0"/>
              <a:t> action</a:t>
            </a:r>
          </a:p>
          <a:p>
            <a:pPr lvl="2"/>
            <a:r>
              <a:rPr lang="en-US" dirty="0" smtClean="0"/>
              <a:t>to be executed when a packet matches the entry</a:t>
            </a:r>
          </a:p>
          <a:p>
            <a:pPr lvl="1"/>
            <a:r>
              <a:rPr lang="en-US" dirty="0" smtClean="0"/>
              <a:t>(Optional) action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IPv4 Processing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159578" y="742951"/>
            <a:ext cx="3679622" cy="4114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P4 Program</a:t>
            </a:r>
          </a:p>
          <a:p>
            <a:pPr lvl="1"/>
            <a:r>
              <a:rPr lang="en-US" dirty="0" smtClean="0"/>
              <a:t>Defines the format of the table</a:t>
            </a:r>
          </a:p>
          <a:p>
            <a:pPr lvl="2"/>
            <a:r>
              <a:rPr lang="en-US" dirty="0" smtClean="0"/>
              <a:t>Key Fields</a:t>
            </a:r>
          </a:p>
          <a:p>
            <a:pPr lvl="2"/>
            <a:r>
              <a:rPr lang="en-US" dirty="0" smtClean="0"/>
              <a:t>Actions</a:t>
            </a:r>
          </a:p>
          <a:p>
            <a:pPr lvl="2"/>
            <a:r>
              <a:rPr lang="en-US" dirty="0" smtClean="0"/>
              <a:t>Action Data</a:t>
            </a:r>
          </a:p>
          <a:p>
            <a:r>
              <a:rPr lang="en-US" dirty="0" smtClean="0"/>
              <a:t>Control Plane (IP stack, Routing protocols)</a:t>
            </a:r>
          </a:p>
          <a:p>
            <a:pPr lvl="1"/>
            <a:r>
              <a:rPr lang="en-US" dirty="0" smtClean="0"/>
              <a:t>Populates table entries with specific information</a:t>
            </a:r>
          </a:p>
          <a:p>
            <a:pPr lvl="2"/>
            <a:r>
              <a:rPr lang="en-US" dirty="0" smtClean="0"/>
              <a:t>Based on the configuration</a:t>
            </a:r>
          </a:p>
          <a:p>
            <a:pPr lvl="2"/>
            <a:r>
              <a:rPr lang="en-US" dirty="0" smtClean="0"/>
              <a:t>Based on automatic discovery</a:t>
            </a:r>
          </a:p>
          <a:p>
            <a:pPr lvl="2"/>
            <a:r>
              <a:rPr lang="en-US" dirty="0" smtClean="0"/>
              <a:t>Based on protocol calculations</a:t>
            </a:r>
          </a:p>
          <a:p>
            <a:r>
              <a:rPr lang="en-US" dirty="0" smtClean="0"/>
              <a:t>Data Plane (populated table) </a:t>
            </a:r>
          </a:p>
          <a:p>
            <a:pPr lvl="1"/>
            <a:r>
              <a:rPr lang="en-US" dirty="0"/>
              <a:t>Performs the lookup</a:t>
            </a:r>
          </a:p>
          <a:p>
            <a:pPr lvl="1"/>
            <a:r>
              <a:rPr lang="en-US" dirty="0"/>
              <a:t>Executes the chosen </a:t>
            </a:r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12" name="Elbow Connector 11"/>
          <p:cNvCxnSpPr>
            <a:stCxn id="8" idx="0"/>
            <a:endCxn id="10" idx="2"/>
          </p:cNvCxnSpPr>
          <p:nvPr/>
        </p:nvCxnSpPr>
        <p:spPr>
          <a:xfrm rot="5400000" flipH="1" flipV="1">
            <a:off x="2173591" y="460655"/>
            <a:ext cx="749189" cy="156358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77" y="1973439"/>
            <a:ext cx="282185" cy="282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77" y="2199411"/>
            <a:ext cx="282185" cy="282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77" y="2449147"/>
            <a:ext cx="282185" cy="282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2852617" y="683187"/>
            <a:ext cx="858167" cy="933854"/>
            <a:chOff x="5799230" y="937178"/>
            <a:chExt cx="1483111" cy="1613916"/>
          </a:xfrm>
        </p:grpSpPr>
        <p:pic>
          <p:nvPicPr>
            <p:cNvPr id="9" name="Picture 26" descr="C:\Users\ecoffey\AppData\Local\Temp\Rar$DRa0.324\30072_Device_server_unreachable_25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230" y="1067983"/>
              <a:ext cx="1483111" cy="148311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036627" y="937178"/>
              <a:ext cx="1175187" cy="319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192.168.23.45</a:t>
              </a:r>
            </a:p>
          </p:txBody>
        </p:sp>
      </p:grpSp>
      <p:cxnSp>
        <p:nvCxnSpPr>
          <p:cNvPr id="31" name="Straight Connector 30"/>
          <p:cNvCxnSpPr>
            <a:stCxn id="17" idx="3"/>
            <a:endCxn id="26" idx="2"/>
          </p:cNvCxnSpPr>
          <p:nvPr/>
        </p:nvCxnSpPr>
        <p:spPr>
          <a:xfrm flipV="1">
            <a:off x="2697463" y="2106749"/>
            <a:ext cx="325163" cy="778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8" idx="3"/>
            <a:endCxn id="27" idx="2"/>
          </p:cNvCxnSpPr>
          <p:nvPr/>
        </p:nvCxnSpPr>
        <p:spPr>
          <a:xfrm flipV="1">
            <a:off x="2697463" y="2337204"/>
            <a:ext cx="262778" cy="329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9" idx="3"/>
            <a:endCxn id="28" idx="2"/>
          </p:cNvCxnSpPr>
          <p:nvPr/>
        </p:nvCxnSpPr>
        <p:spPr>
          <a:xfrm>
            <a:off x="2697462" y="2590240"/>
            <a:ext cx="288766" cy="299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13656" y="1786427"/>
            <a:ext cx="5709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10.1.2.0/22</a:t>
            </a:r>
          </a:p>
        </p:txBody>
      </p:sp>
      <p:sp>
        <p:nvSpPr>
          <p:cNvPr id="26" name="Oval 25"/>
          <p:cNvSpPr/>
          <p:nvPr/>
        </p:nvSpPr>
        <p:spPr>
          <a:xfrm>
            <a:off x="3022626" y="2081057"/>
            <a:ext cx="62386" cy="5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2960241" y="2323977"/>
            <a:ext cx="57181" cy="264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/>
          <p:cNvSpPr/>
          <p:nvPr/>
        </p:nvSpPr>
        <p:spPr>
          <a:xfrm>
            <a:off x="2986227" y="2567546"/>
            <a:ext cx="62386" cy="5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Picture 19" descr="C:\Users\ecoffey\AppData\Local\Temp\Rar$DRa0.836\30073__Device_server_farms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69" y="1909444"/>
            <a:ext cx="994262" cy="9942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Elbow Connector 43"/>
          <p:cNvCxnSpPr>
            <a:stCxn id="8" idx="3"/>
            <a:endCxn id="17" idx="1"/>
          </p:cNvCxnSpPr>
          <p:nvPr/>
        </p:nvCxnSpPr>
        <p:spPr>
          <a:xfrm>
            <a:off x="2221276" y="1874349"/>
            <a:ext cx="194002" cy="2401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037140" y="1992447"/>
            <a:ext cx="83337" cy="91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Oval 48"/>
          <p:cNvSpPr/>
          <p:nvPr/>
        </p:nvSpPr>
        <p:spPr>
          <a:xfrm>
            <a:off x="1787128" y="2012432"/>
            <a:ext cx="83337" cy="91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7" name="Elbow Connector 56"/>
          <p:cNvCxnSpPr>
            <a:stCxn id="48" idx="4"/>
            <a:endCxn id="18" idx="1"/>
          </p:cNvCxnSpPr>
          <p:nvPr/>
        </p:nvCxnSpPr>
        <p:spPr>
          <a:xfrm rot="16200000" flipH="1">
            <a:off x="2118784" y="2044009"/>
            <a:ext cx="256517" cy="33647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9" idx="4"/>
            <a:endCxn id="19" idx="1"/>
          </p:cNvCxnSpPr>
          <p:nvPr/>
        </p:nvCxnSpPr>
        <p:spPr>
          <a:xfrm rot="16200000" flipH="1">
            <a:off x="1878903" y="2053865"/>
            <a:ext cx="486269" cy="586481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28600" y="695100"/>
            <a:ext cx="593432" cy="477110"/>
            <a:chOff x="1571191" y="957764"/>
            <a:chExt cx="1025590" cy="824557"/>
          </a:xfrm>
        </p:grpSpPr>
        <p:pic>
          <p:nvPicPr>
            <p:cNvPr id="67" name="Picture 8" descr="C:\Users\ecoffey\AppData\Local\Temp\Rar$DRa0.430\Cisco Icons November\30104_Device_www_server_3135\Png_256\30104_Device_www_server_3135_warning_25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748" y="1198788"/>
              <a:ext cx="679754" cy="583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1571191" y="957764"/>
              <a:ext cx="1025590" cy="319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192.168.1.1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28600" y="2331524"/>
            <a:ext cx="593432" cy="477110"/>
            <a:chOff x="1571191" y="957764"/>
            <a:chExt cx="1025590" cy="824557"/>
          </a:xfrm>
        </p:grpSpPr>
        <p:pic>
          <p:nvPicPr>
            <p:cNvPr id="97" name="Picture 8" descr="C:\Users\ecoffey\AppData\Local\Temp\Rar$DRa0.430\Cisco Icons November\30104_Device_www_server_3135\Png_256\30104_Device_www_server_3135_warning_25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748" y="1198788"/>
              <a:ext cx="679754" cy="583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1571191" y="957764"/>
              <a:ext cx="1025590" cy="319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192.168.1.4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28600" y="1240575"/>
            <a:ext cx="593432" cy="477110"/>
            <a:chOff x="1571191" y="957764"/>
            <a:chExt cx="1025590" cy="824557"/>
          </a:xfrm>
        </p:grpSpPr>
        <p:pic>
          <p:nvPicPr>
            <p:cNvPr id="100" name="Picture 8" descr="C:\Users\ecoffey\AppData\Local\Temp\Rar$DRa0.430\Cisco Icons November\30104_Device_www_server_3135\Png_256\30104_Device_www_server_3135_warning_25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748" y="1198788"/>
              <a:ext cx="679754" cy="583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/>
            <p:cNvSpPr txBox="1"/>
            <p:nvPr/>
          </p:nvSpPr>
          <p:spPr>
            <a:xfrm>
              <a:off x="1571191" y="957764"/>
              <a:ext cx="1025590" cy="319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192.168.1.2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28600" y="1786049"/>
            <a:ext cx="593432" cy="477110"/>
            <a:chOff x="1571191" y="957764"/>
            <a:chExt cx="1025590" cy="824557"/>
          </a:xfrm>
        </p:grpSpPr>
        <p:pic>
          <p:nvPicPr>
            <p:cNvPr id="103" name="Picture 8" descr="C:\Users\ecoffey\AppData\Local\Temp\Rar$DRa0.430\Cisco Icons November\30104_Device_www_server_3135\Png_256\30104_Device_www_server_3135_warning_25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748" y="1198788"/>
              <a:ext cx="679754" cy="583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/>
            <p:cNvSpPr txBox="1"/>
            <p:nvPr/>
          </p:nvSpPr>
          <p:spPr>
            <a:xfrm>
              <a:off x="1571191" y="957764"/>
              <a:ext cx="1025590" cy="319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/>
                <a:t>192.168.1.3</a:t>
              </a:r>
            </a:p>
          </p:txBody>
        </p:sp>
      </p:grpSp>
      <p:cxnSp>
        <p:nvCxnSpPr>
          <p:cNvPr id="111" name="Elbow Connector 110"/>
          <p:cNvCxnSpPr>
            <a:stCxn id="67" idx="3"/>
            <a:endCxn id="125" idx="0"/>
          </p:cNvCxnSpPr>
          <p:nvPr/>
        </p:nvCxnSpPr>
        <p:spPr>
          <a:xfrm>
            <a:off x="684158" y="1003386"/>
            <a:ext cx="867604" cy="636839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00" idx="3"/>
            <a:endCxn id="126" idx="1"/>
          </p:cNvCxnSpPr>
          <p:nvPr/>
        </p:nvCxnSpPr>
        <p:spPr>
          <a:xfrm>
            <a:off x="684158" y="1548861"/>
            <a:ext cx="677482" cy="154175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03" idx="3"/>
            <a:endCxn id="128" idx="3"/>
          </p:cNvCxnSpPr>
          <p:nvPr/>
        </p:nvCxnSpPr>
        <p:spPr>
          <a:xfrm flipV="1">
            <a:off x="684158" y="2044796"/>
            <a:ext cx="677482" cy="4954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97" idx="3"/>
            <a:endCxn id="127" idx="4"/>
          </p:cNvCxnSpPr>
          <p:nvPr/>
        </p:nvCxnSpPr>
        <p:spPr>
          <a:xfrm flipV="1">
            <a:off x="684158" y="2103971"/>
            <a:ext cx="867604" cy="53584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31080" y="1828653"/>
            <a:ext cx="679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192.168.1.254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734095" y="1492377"/>
            <a:ext cx="7232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192.168.23.254</a:t>
            </a:r>
          </a:p>
        </p:txBody>
      </p:sp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00224"/>
              </p:ext>
            </p:extLst>
          </p:nvPr>
        </p:nvGraphicFramePr>
        <p:xfrm>
          <a:off x="228600" y="3143250"/>
          <a:ext cx="4793614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542"/>
                <a:gridCol w="961636"/>
                <a:gridCol w="2785436"/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Key</a:t>
                      </a:r>
                      <a:endParaRPr lang="en-US" sz="800" dirty="0"/>
                    </a:p>
                  </a:txBody>
                  <a:tcPr marL="68580" marR="68580" marT="34290" marB="34290">
                    <a:solidFill>
                      <a:srgbClr val="CC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Action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Action Data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192.168.1.1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port=     </a:t>
                      </a:r>
                      <a:r>
                        <a:rPr lang="en-US" sz="800" dirty="0" err="1" smtClean="0"/>
                        <a:t>mac_da</a:t>
                      </a:r>
                      <a:r>
                        <a:rPr lang="en-US" sz="800" dirty="0" smtClean="0"/>
                        <a:t>=    </a:t>
                      </a:r>
                      <a:r>
                        <a:rPr lang="en-US" sz="800" dirty="0" err="1" smtClean="0"/>
                        <a:t>mac_sa</a:t>
                      </a:r>
                      <a:r>
                        <a:rPr lang="en-US" sz="800" dirty="0" smtClean="0"/>
                        <a:t>=     </a:t>
                      </a:r>
                      <a:r>
                        <a:rPr lang="en-US" sz="800" baseline="0" dirty="0" err="1" smtClean="0"/>
                        <a:t>vlan</a:t>
                      </a:r>
                      <a:r>
                        <a:rPr lang="en-US" sz="800" baseline="0" dirty="0" smtClean="0"/>
                        <a:t>=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192.168.1.2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port=     </a:t>
                      </a:r>
                      <a:r>
                        <a:rPr lang="en-US" sz="800" dirty="0" err="1" smtClean="0"/>
                        <a:t>mac_da</a:t>
                      </a:r>
                      <a:r>
                        <a:rPr lang="en-US" sz="800" dirty="0" smtClean="0"/>
                        <a:t>=    </a:t>
                      </a:r>
                      <a:r>
                        <a:rPr lang="en-US" sz="800" dirty="0" err="1" smtClean="0"/>
                        <a:t>mac_sa</a:t>
                      </a:r>
                      <a:r>
                        <a:rPr lang="en-US" sz="800" dirty="0" smtClean="0"/>
                        <a:t>=    </a:t>
                      </a:r>
                      <a:r>
                        <a:rPr lang="en-US" sz="800" baseline="0" dirty="0" err="1" smtClean="0"/>
                        <a:t>vlan</a:t>
                      </a:r>
                      <a:r>
                        <a:rPr lang="en-US" sz="800" baseline="0" dirty="0" smtClean="0"/>
                        <a:t>=…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192.168.1.3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l3_drop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192.168.1.254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l3_l2_switch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port=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192.168.1.0/24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l3_l2_switch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port= 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10.1.2.0/22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l3_switch_ecmp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ecmp_group</a:t>
                      </a:r>
                      <a:r>
                        <a:rPr lang="en-US" sz="800" dirty="0" smtClean="0"/>
                        <a:t>= </a:t>
                      </a:r>
                      <a:endParaRPr lang="en-US" sz="8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125" name="Oval 124"/>
          <p:cNvSpPr/>
          <p:nvPr/>
        </p:nvSpPr>
        <p:spPr>
          <a:xfrm>
            <a:off x="1510093" y="1640225"/>
            <a:ext cx="83337" cy="91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Oval 125"/>
          <p:cNvSpPr/>
          <p:nvPr/>
        </p:nvSpPr>
        <p:spPr>
          <a:xfrm>
            <a:off x="1349435" y="1689630"/>
            <a:ext cx="83337" cy="91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Oval 126"/>
          <p:cNvSpPr/>
          <p:nvPr/>
        </p:nvSpPr>
        <p:spPr>
          <a:xfrm>
            <a:off x="1510093" y="2012431"/>
            <a:ext cx="83337" cy="91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Oval 127"/>
          <p:cNvSpPr/>
          <p:nvPr/>
        </p:nvSpPr>
        <p:spPr>
          <a:xfrm>
            <a:off x="1349435" y="1966661"/>
            <a:ext cx="83337" cy="915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6" descr="C:\Users\ecoffey\AppData\Local\Temp\Rar$DRa0.583\Cisco Icons November\30067_Device_router_3057\Png_256\30067_Device_router_3057_unknown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08" y="1617042"/>
            <a:ext cx="909768" cy="514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Multiply 133"/>
          <p:cNvSpPr/>
          <p:nvPr/>
        </p:nvSpPr>
        <p:spPr>
          <a:xfrm>
            <a:off x="841799" y="1941003"/>
            <a:ext cx="280109" cy="280109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557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l3_switch(port, </a:t>
            </a:r>
            <a:r>
              <a:rPr lang="en-US" sz="1050" dirty="0" err="1">
                <a:latin typeface="Courier New"/>
                <a:cs typeface="Courier New"/>
              </a:rPr>
              <a:t>mac_da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mac_sa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vlan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metadata.egress_spec</a:t>
            </a:r>
            <a:r>
              <a:rPr lang="en-US" sz="1050" dirty="0">
                <a:latin typeface="Courier New"/>
                <a:cs typeface="Courier New"/>
              </a:rPr>
              <a:t>, port);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ethernet.dstAddr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mac_da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ethernet.srcAddr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mac_sa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vlan_tag</a:t>
            </a:r>
            <a:r>
              <a:rPr lang="en-US" sz="1050" dirty="0">
                <a:latin typeface="Courier New"/>
                <a:cs typeface="Courier New"/>
              </a:rPr>
              <a:t>[0].</a:t>
            </a:r>
            <a:r>
              <a:rPr lang="en-US" sz="1050" dirty="0" err="1">
                <a:latin typeface="Courier New"/>
                <a:cs typeface="Courier New"/>
              </a:rPr>
              <a:t>vlanid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vlan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(ipv4.ttl, ipv4.ttl – 1);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l3_l2_switch(port)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metadata.egress_spec</a:t>
            </a:r>
            <a:r>
              <a:rPr lang="en-US" sz="1050" dirty="0">
                <a:latin typeface="Courier New"/>
                <a:cs typeface="Courier New"/>
              </a:rPr>
              <a:t>, port);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l3_drop()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drop</a:t>
            </a:r>
            <a:r>
              <a:rPr lang="en-US" sz="1050" dirty="0">
                <a:latin typeface="Courier New"/>
                <a:cs typeface="Courier New"/>
              </a:rPr>
              <a:t>();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l3_switch_nexthop(</a:t>
            </a:r>
            <a:r>
              <a:rPr lang="en-US" sz="1050" dirty="0" err="1">
                <a:latin typeface="Courier New"/>
                <a:cs typeface="Courier New"/>
              </a:rPr>
              <a:t>nexthop_index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(l3_metadata.nexthop, </a:t>
            </a:r>
            <a:r>
              <a:rPr lang="en-US" sz="1050" dirty="0" err="1">
                <a:latin typeface="Courier New"/>
                <a:cs typeface="Courier New"/>
              </a:rPr>
              <a:t>nexthop_index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(l3_metadata.nexthop_type, NEXTHOP_TYPE_SIMPLE);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l3_switch_ecmp(</a:t>
            </a:r>
            <a:r>
              <a:rPr lang="en-US" sz="1050" dirty="0" err="1">
                <a:latin typeface="Courier New"/>
                <a:cs typeface="Courier New"/>
              </a:rPr>
              <a:t>ecmp_group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(l3_metadata.nexthop, </a:t>
            </a:r>
            <a:r>
              <a:rPr lang="en-US" sz="1050" dirty="0" err="1">
                <a:latin typeface="Courier New"/>
                <a:cs typeface="Courier New"/>
              </a:rPr>
              <a:t>ecmp_group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(l3_metadata.nexthop_type, NEXTHOP_TYPE_ECMP);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8686800" cy="2988871"/>
          </a:xfrm>
          <a:ln>
            <a:noFill/>
          </a:ln>
        </p:spPr>
        <p:txBody>
          <a:bodyPr/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A typical L3 (IPv4) Host table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ipv4_host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ingress_metadata.vrf</a:t>
            </a:r>
            <a:r>
              <a:rPr lang="en-US" sz="1050" dirty="0">
                <a:latin typeface="Courier New"/>
                <a:cs typeface="Courier New"/>
              </a:rPr>
              <a:t>    : </a:t>
            </a:r>
            <a:r>
              <a:rPr lang="en-US" sz="1050" b="1" dirty="0">
                <a:latin typeface="Courier New"/>
                <a:cs typeface="Courier New"/>
              </a:rPr>
              <a:t>exact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ipv4.dstAddr            : </a:t>
            </a:r>
            <a:r>
              <a:rPr lang="en-US" sz="1050" b="1" dirty="0">
                <a:latin typeface="Courier New"/>
                <a:cs typeface="Courier New"/>
              </a:rPr>
              <a:t>exact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}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l3_switch;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l3_l2_switch;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l3_switch_nexthop;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l3_switch_ecmp;</a:t>
            </a:r>
          </a:p>
          <a:p>
            <a:r>
              <a:rPr lang="en-US" sz="1050" dirty="0">
                <a:latin typeface="Courier New"/>
                <a:cs typeface="Courier New"/>
              </a:rPr>
              <a:t>        l3_drop;</a:t>
            </a:r>
          </a:p>
          <a:p>
            <a:r>
              <a:rPr lang="en-US" sz="1050" dirty="0">
                <a:latin typeface="Courier New"/>
                <a:cs typeface="Courier New"/>
              </a:rPr>
              <a:t>    }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HOST_TABLE_SIZE;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Match-Action Table (Exact Match)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57300" y="3804046"/>
          <a:ext cx="6515100" cy="95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50"/>
                <a:gridCol w="1085850"/>
                <a:gridCol w="1398624"/>
                <a:gridCol w="3287676"/>
              </a:tblGrid>
              <a:tr h="190025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vrf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ipv4.dstAddr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action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data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192.168.1.10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port_id</a:t>
                      </a:r>
                      <a:r>
                        <a:rPr lang="en-US" sz="800" dirty="0" smtClean="0"/>
                        <a:t>=</a:t>
                      </a:r>
                      <a:r>
                        <a:rPr lang="en-US" sz="800" baseline="0" dirty="0" smtClean="0"/>
                        <a:t>  </a:t>
                      </a:r>
                      <a:r>
                        <a:rPr lang="en-US" sz="800" baseline="0" dirty="0" err="1" smtClean="0"/>
                        <a:t>mac_da</a:t>
                      </a:r>
                      <a:r>
                        <a:rPr lang="en-US" sz="800" baseline="0" dirty="0" smtClean="0"/>
                        <a:t>=  </a:t>
                      </a:r>
                      <a:r>
                        <a:rPr lang="en-US" sz="800" baseline="0" dirty="0" err="1" smtClean="0"/>
                        <a:t>mac_sa</a:t>
                      </a:r>
                      <a:r>
                        <a:rPr lang="en-US" sz="800" baseline="0" dirty="0" smtClean="0"/>
                        <a:t>= 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192.168.1.10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l3_l2_switch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port_id</a:t>
                      </a:r>
                      <a:r>
                        <a:rPr lang="en-US" sz="800" dirty="0" smtClean="0"/>
                        <a:t>=&lt;CPU&gt;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192.168.1.3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l3_drop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10.10.1.1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l3_switch_ecmp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ecmp_group</a:t>
                      </a:r>
                      <a:r>
                        <a:rPr lang="en-US" sz="800" dirty="0" smtClean="0"/>
                        <a:t>=127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3627911" y="2134636"/>
            <a:ext cx="171450" cy="88695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ounded Rectangular Callout 5"/>
          <p:cNvSpPr/>
          <p:nvPr/>
        </p:nvSpPr>
        <p:spPr>
          <a:xfrm>
            <a:off x="4592040" y="2134636"/>
            <a:ext cx="2113560" cy="886958"/>
          </a:xfrm>
          <a:prstGeom prst="wedgeRoundRectCallout">
            <a:avLst>
              <a:gd name="adj1" fmla="val -82562"/>
              <a:gd name="adj2" fmla="val 27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algn="ctr"/>
            <a:r>
              <a:rPr lang="en-US" sz="1425" dirty="0"/>
              <a:t>These are the only possible actions. Each particular entry can have only ONE of them</a:t>
            </a:r>
            <a:r>
              <a:rPr lang="en-US" sz="13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7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8686800" cy="2971800"/>
          </a:xfrm>
          <a:ln>
            <a:noFill/>
          </a:ln>
        </p:spPr>
        <p:txBody>
          <a:bodyPr/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A typical L3 (IPv4) Routing table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ipv4_lpm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ingress_metadata.vrf</a:t>
            </a:r>
            <a:r>
              <a:rPr lang="en-US" sz="1050" dirty="0">
                <a:latin typeface="Courier New"/>
                <a:cs typeface="Courier New"/>
              </a:rPr>
              <a:t>    : </a:t>
            </a:r>
            <a:r>
              <a:rPr lang="en-US" sz="1050" b="1" dirty="0">
                <a:solidFill>
                  <a:srgbClr val="7030A0"/>
                </a:solidFill>
                <a:latin typeface="Courier New"/>
                <a:cs typeface="Courier New"/>
              </a:rPr>
              <a:t>exact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ipv4.dstAddr            : </a:t>
            </a:r>
            <a:r>
              <a:rPr lang="en-US" sz="1050" b="1" dirty="0" err="1">
                <a:solidFill>
                  <a:srgbClr val="7030A0"/>
                </a:solidFill>
                <a:latin typeface="Courier New"/>
                <a:cs typeface="Courier New"/>
              </a:rPr>
              <a:t>lpm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}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l3_l2_switch;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l3_multicast;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l3_nexthop;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l3_ecmp;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l3_drop;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}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65536;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Match-Action Table (Longest Prefix Match)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57300" y="3804046"/>
          <a:ext cx="6515100" cy="93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728"/>
                <a:gridCol w="2037347"/>
                <a:gridCol w="1782679"/>
                <a:gridCol w="1846346"/>
              </a:tblGrid>
              <a:tr h="184310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vrf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ipv4.dstAddr / prefix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action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data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8431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192.168.1.0  / 24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l3_l2_switch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port_id</a:t>
                      </a:r>
                      <a:r>
                        <a:rPr lang="en-US" sz="800" dirty="0" smtClean="0"/>
                        <a:t>=64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8431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10.0.16.0 / 22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l3_ecmp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ecmp_index</a:t>
                      </a:r>
                      <a:r>
                        <a:rPr lang="en-US" sz="800" dirty="0" smtClean="0"/>
                        <a:t>=12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8431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192.168.0.0 / 16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l3_switch_nexthop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nexthop_index</a:t>
                      </a:r>
                      <a:r>
                        <a:rPr lang="en-US" sz="800" dirty="0" smtClean="0"/>
                        <a:t>=451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8431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0.0.0.0 / 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l3_switch_nexthop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nexthop_index</a:t>
                      </a:r>
                      <a:r>
                        <a:rPr lang="en-US" sz="800" dirty="0" smtClean="0"/>
                        <a:t>=1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</a:tbl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3048000" y="3028950"/>
            <a:ext cx="1524000" cy="609600"/>
          </a:xfrm>
          <a:prstGeom prst="wedgeRoundRectCallout">
            <a:avLst>
              <a:gd name="adj1" fmla="val -45645"/>
              <a:gd name="adj2" fmla="val 7829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Prefix also serves as a priority indicator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62400" y="1123950"/>
            <a:ext cx="1524000" cy="609600"/>
          </a:xfrm>
          <a:prstGeom prst="wedgeRoundRectCallout">
            <a:avLst>
              <a:gd name="adj1" fmla="val -83398"/>
              <a:gd name="adj2" fmla="val 2772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Different fields can use different match types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464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Programmable </a:t>
            </a:r>
            <a:r>
              <a:rPr lang="en-US" dirty="0"/>
              <a:t>N</a:t>
            </a:r>
            <a:r>
              <a:rPr lang="en-US" dirty="0" smtClean="0"/>
              <a:t>etwork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14317" indent="-342900"/>
            <a:r>
              <a:rPr lang="en-US" dirty="0" smtClean="0"/>
              <a:t>PISA: Flexible </a:t>
            </a:r>
            <a:r>
              <a:rPr lang="en-US" dirty="0" err="1"/>
              <a:t>Match+Action</a:t>
            </a:r>
            <a:r>
              <a:rPr lang="en-US" dirty="0"/>
              <a:t> </a:t>
            </a:r>
            <a:r>
              <a:rPr lang="en-US" dirty="0" smtClean="0"/>
              <a:t>ASICs</a:t>
            </a:r>
            <a:endParaRPr lang="en-US" dirty="0"/>
          </a:p>
          <a:p>
            <a:pPr marL="771612" lvl="1"/>
            <a:r>
              <a:rPr lang="en-US" dirty="0" smtClean="0"/>
              <a:t>Intel </a:t>
            </a:r>
            <a:r>
              <a:rPr lang="en-US" dirty="0" err="1"/>
              <a:t>Flexpipe</a:t>
            </a:r>
            <a:r>
              <a:rPr lang="en-US" dirty="0"/>
              <a:t>, Cisco Doppler, </a:t>
            </a:r>
            <a:r>
              <a:rPr lang="en-US" dirty="0" err="1"/>
              <a:t>Cavium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Xpliant</a:t>
            </a:r>
            <a:r>
              <a:rPr lang="en-US" dirty="0" smtClean="0"/>
              <a:t>), Barefoot Tofino, …</a:t>
            </a:r>
            <a:endParaRPr lang="en-US" dirty="0"/>
          </a:p>
          <a:p>
            <a:pPr marL="214317" indent="-342900"/>
            <a:r>
              <a:rPr lang="en-US" dirty="0" smtClean="0"/>
              <a:t>NPU</a:t>
            </a:r>
          </a:p>
          <a:p>
            <a:pPr marL="771612" lvl="1"/>
            <a:r>
              <a:rPr lang="en-US" dirty="0" err="1" smtClean="0"/>
              <a:t>EZchip</a:t>
            </a:r>
            <a:r>
              <a:rPr lang="en-US" dirty="0"/>
              <a:t>, </a:t>
            </a:r>
            <a:r>
              <a:rPr lang="en-US" dirty="0" err="1" smtClean="0"/>
              <a:t>Netronome</a:t>
            </a:r>
            <a:r>
              <a:rPr lang="en-US" dirty="0" smtClean="0"/>
              <a:t>, … </a:t>
            </a:r>
            <a:endParaRPr lang="en-US" dirty="0"/>
          </a:p>
          <a:p>
            <a:pPr marL="214317" indent="-342900"/>
            <a:r>
              <a:rPr lang="en-US" dirty="0" smtClean="0"/>
              <a:t>CPU</a:t>
            </a:r>
          </a:p>
          <a:p>
            <a:pPr marL="771612" lvl="1"/>
            <a:r>
              <a:rPr lang="en-US" dirty="0" smtClean="0"/>
              <a:t>Open </a:t>
            </a:r>
            <a:r>
              <a:rPr lang="en-US" dirty="0" err="1" smtClean="0"/>
              <a:t>Vswitch</a:t>
            </a:r>
            <a:r>
              <a:rPr lang="en-US" dirty="0" smtClean="0"/>
              <a:t>, </a:t>
            </a:r>
            <a:r>
              <a:rPr lang="en-US" dirty="0" err="1" smtClean="0"/>
              <a:t>eBPF</a:t>
            </a:r>
            <a:r>
              <a:rPr lang="en-US" dirty="0" smtClean="0"/>
              <a:t>, DPDK, VPP...</a:t>
            </a:r>
            <a:endParaRPr lang="en-US" dirty="0"/>
          </a:p>
          <a:p>
            <a:pPr marL="214317" indent="-342900"/>
            <a:r>
              <a:rPr lang="en-US" dirty="0" smtClean="0"/>
              <a:t>FPGA</a:t>
            </a:r>
            <a:endParaRPr lang="en-US" dirty="0"/>
          </a:p>
          <a:p>
            <a:pPr marL="771612" lvl="1"/>
            <a:r>
              <a:rPr lang="en-US" dirty="0" smtClean="0"/>
              <a:t>Xilinx, Altera, ...</a:t>
            </a:r>
          </a:p>
          <a:p>
            <a:pPr marL="300023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These devices let us tell them how to process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8686800" cy="2971800"/>
          </a:xfrm>
          <a:ln>
            <a:noFill/>
          </a:ln>
        </p:spPr>
        <p:txBody>
          <a:bodyPr/>
          <a:lstStyle/>
          <a:p>
            <a:r>
              <a:rPr lang="en-US" sz="1200" b="1" u="sng" dirty="0"/>
              <a:t>Example:</a:t>
            </a:r>
            <a:r>
              <a:rPr lang="en-US" sz="1200" b="1" dirty="0"/>
              <a:t> </a:t>
            </a:r>
            <a:r>
              <a:rPr lang="en-US" sz="1200" dirty="0"/>
              <a:t>A typical L3 (IPv4) Routing table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ipv4_lpm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ingress_metadata.vrf</a:t>
            </a:r>
            <a:r>
              <a:rPr lang="en-US" sz="1050" dirty="0">
                <a:latin typeface="Courier New"/>
                <a:cs typeface="Courier New"/>
              </a:rPr>
              <a:t>    : </a:t>
            </a:r>
            <a:r>
              <a:rPr lang="en-US" sz="1050" b="1" dirty="0">
                <a:solidFill>
                  <a:srgbClr val="7030A0"/>
                </a:solidFill>
                <a:latin typeface="Courier New"/>
                <a:cs typeface="Courier New"/>
              </a:rPr>
              <a:t>ternary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ipv4.dstAddr            : </a:t>
            </a:r>
            <a:r>
              <a:rPr lang="en-US" sz="1050" b="1" dirty="0">
                <a:solidFill>
                  <a:srgbClr val="7030A0"/>
                </a:solidFill>
                <a:latin typeface="Courier New"/>
                <a:cs typeface="Courier New"/>
              </a:rPr>
              <a:t>ternary</a:t>
            </a:r>
            <a:r>
              <a:rPr lang="en-US" sz="1050" dirty="0">
                <a:latin typeface="Courier New"/>
                <a:cs typeface="Courier New"/>
              </a:rPr>
              <a:t>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}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l3_l2_switch;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l3_multicast;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l3_nexthop;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l3_ecmp;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     l3_drop;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}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65536;</a:t>
            </a:r>
            <a:br>
              <a:rPr lang="en-US" sz="1050" dirty="0">
                <a:latin typeface="Courier New"/>
                <a:cs typeface="Courier New"/>
              </a:rPr>
            </a:b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Match-Action Table (Ternary Match)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71407"/>
              </p:ext>
            </p:extLst>
          </p:nvPr>
        </p:nvGraphicFramePr>
        <p:xfrm>
          <a:off x="1257300" y="3804046"/>
          <a:ext cx="6515100" cy="95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900"/>
                <a:gridCol w="761850"/>
                <a:gridCol w="1828800"/>
                <a:gridCol w="1600200"/>
                <a:gridCol w="1657350"/>
              </a:tblGrid>
              <a:tr h="190025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Prio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vrf</a:t>
                      </a:r>
                      <a:r>
                        <a:rPr lang="en-US" sz="800" dirty="0" smtClean="0"/>
                        <a:t> / mask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ipv4.dstAddr / mask</a:t>
                      </a:r>
                      <a:endParaRPr lang="en-US" sz="800" dirty="0"/>
                    </a:p>
                  </a:txBody>
                  <a:tcPr marL="68580" marR="68580" marT="32147" marB="32147"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action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data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0x001/0xFFF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192.168.1.5</a:t>
                      </a:r>
                      <a:r>
                        <a:rPr lang="en-US" sz="800" baseline="0" dirty="0" smtClean="0"/>
                        <a:t> / 255.255.255.255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l3_swith_nexthop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nexthop_index</a:t>
                      </a:r>
                      <a:r>
                        <a:rPr lang="en-US" sz="800" dirty="0" smtClean="0"/>
                        <a:t>=10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0x000/0x000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192.168.2.0/255.255.255.0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l3_switch_ecmp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ecmp_index</a:t>
                      </a:r>
                      <a:r>
                        <a:rPr lang="en-US" sz="800" dirty="0" smtClean="0"/>
                        <a:t>=25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0x000/0x000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192.168.3.0/255.255.255.0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l3_switch_nexthop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nexthop_index</a:t>
                      </a:r>
                      <a:r>
                        <a:rPr lang="en-US" sz="800" dirty="0" smtClean="0"/>
                        <a:t>=31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  <a:tr h="19002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0x000/0x000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0.0.0.0/0.0.0.0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l3_l2_switch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port_id</a:t>
                      </a:r>
                      <a:r>
                        <a:rPr lang="en-US" sz="800" dirty="0" smtClean="0"/>
                        <a:t>=64</a:t>
                      </a:r>
                      <a:endParaRPr lang="en-US" sz="800" dirty="0"/>
                    </a:p>
                  </a:txBody>
                  <a:tcPr marL="68580" marR="68580" marT="32147" marB="32147"/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1752600" y="2826804"/>
            <a:ext cx="1524000" cy="609600"/>
          </a:xfrm>
          <a:prstGeom prst="wedgeRoundRectCallout">
            <a:avLst>
              <a:gd name="adj1" fmla="val -57106"/>
              <a:gd name="adj2" fmla="val 10778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Ternary tables require an explicit specification of entry priority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570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Exact</a:t>
            </a:r>
          </a:p>
          <a:p>
            <a:pPr lvl="1"/>
            <a:r>
              <a:rPr lang="en-US" dirty="0" err="1" smtClean="0"/>
              <a:t>port_index</a:t>
            </a:r>
            <a:r>
              <a:rPr lang="en-US" dirty="0" smtClean="0"/>
              <a:t> : exact</a:t>
            </a:r>
          </a:p>
          <a:p>
            <a:r>
              <a:rPr lang="en-US" dirty="0" smtClean="0"/>
              <a:t>Ternary</a:t>
            </a:r>
          </a:p>
          <a:p>
            <a:pPr lvl="1"/>
            <a:r>
              <a:rPr lang="en-US" dirty="0" err="1" smtClean="0"/>
              <a:t>ethernet.srcAddr</a:t>
            </a:r>
            <a:r>
              <a:rPr lang="en-US" dirty="0" smtClean="0"/>
              <a:t> : ternary</a:t>
            </a:r>
          </a:p>
          <a:p>
            <a:r>
              <a:rPr lang="en-US" dirty="0"/>
              <a:t>LPM (special kind of ternary match)</a:t>
            </a:r>
          </a:p>
          <a:p>
            <a:pPr lvl="1"/>
            <a:r>
              <a:rPr lang="en-US" dirty="0"/>
              <a:t>ipv4.dstAddr : </a:t>
            </a:r>
            <a:r>
              <a:rPr lang="en-US" dirty="0" err="1"/>
              <a:t>lpm</a:t>
            </a:r>
            <a:endParaRPr lang="en-US" dirty="0"/>
          </a:p>
          <a:p>
            <a:r>
              <a:rPr lang="en-US" dirty="0"/>
              <a:t>Range</a:t>
            </a:r>
          </a:p>
          <a:p>
            <a:pPr lvl="1"/>
            <a:r>
              <a:rPr lang="en-US" dirty="0" err="1"/>
              <a:t>udp.dstPort</a:t>
            </a:r>
            <a:r>
              <a:rPr lang="en-US" dirty="0"/>
              <a:t> : range</a:t>
            </a:r>
          </a:p>
          <a:p>
            <a:r>
              <a:rPr lang="en-US" dirty="0" smtClean="0"/>
              <a:t>Valid</a:t>
            </a:r>
          </a:p>
          <a:p>
            <a:pPr lvl="1"/>
            <a:r>
              <a:rPr lang="en-US" dirty="0" err="1" smtClean="0"/>
              <a:t>vlan_tag</a:t>
            </a:r>
            <a:r>
              <a:rPr lang="en-US" dirty="0" smtClean="0"/>
              <a:t>[0] :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0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Miss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table can have a Default Action</a:t>
            </a:r>
          </a:p>
          <a:p>
            <a:pPr lvl="1"/>
            <a:r>
              <a:rPr lang="en-US" dirty="0" smtClean="0"/>
              <a:t>Chosen by the Control Path at runtime from the list of table Actions</a:t>
            </a:r>
          </a:p>
          <a:p>
            <a:pPr lvl="2"/>
            <a:r>
              <a:rPr lang="en-US" dirty="0" smtClean="0"/>
              <a:t>P4 Program does not have an indication which action (and which action data) will be the default</a:t>
            </a:r>
          </a:p>
          <a:p>
            <a:r>
              <a:rPr lang="en-US" dirty="0" smtClean="0"/>
              <a:t>When no matching entries are found</a:t>
            </a:r>
          </a:p>
          <a:p>
            <a:pPr lvl="1"/>
            <a:r>
              <a:rPr lang="en-US" dirty="0" smtClean="0"/>
              <a:t>Default Action with the default action data is executed </a:t>
            </a:r>
            <a:r>
              <a:rPr lang="en-US" b="1" dirty="0" smtClean="0"/>
              <a:t>if</a:t>
            </a:r>
            <a:r>
              <a:rPr lang="en-US" dirty="0" smtClean="0"/>
              <a:t> it has been set by the control path</a:t>
            </a:r>
          </a:p>
          <a:p>
            <a:pPr lvl="1"/>
            <a:r>
              <a:rPr lang="en-US" dirty="0" smtClean="0"/>
              <a:t>If no Default Action has been specified, it is </a:t>
            </a:r>
            <a:r>
              <a:rPr lang="en-US" b="1" dirty="0" err="1" smtClean="0"/>
              <a:t>no_op</a:t>
            </a:r>
            <a:r>
              <a:rPr lang="en-US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Stateful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Counters, Meters, 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</a:t>
            </a:r>
            <a:r>
              <a:rPr lang="en-US" dirty="0" err="1" smtClean="0"/>
              <a:t>stateful</a:t>
            </a:r>
            <a:r>
              <a:rPr lang="en-US" dirty="0" smtClean="0"/>
              <a:t> objects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Stateful</a:t>
            </a:r>
            <a:r>
              <a:rPr lang="en-US" dirty="0" smtClean="0"/>
              <a:t> objects keep their state between packets</a:t>
            </a:r>
          </a:p>
          <a:p>
            <a:pPr lvl="1"/>
            <a:r>
              <a:rPr lang="en-US" dirty="0" smtClean="0"/>
              <a:t>Metadata and packet headers are </a:t>
            </a:r>
            <a:r>
              <a:rPr lang="en-US" b="1" dirty="0" smtClean="0"/>
              <a:t>stateless</a:t>
            </a:r>
          </a:p>
          <a:p>
            <a:pPr lvl="2"/>
            <a:r>
              <a:rPr lang="en-US" dirty="0" smtClean="0"/>
              <a:t>They are re-initialized for each packet</a:t>
            </a:r>
          </a:p>
          <a:p>
            <a:pPr lvl="1"/>
            <a:r>
              <a:rPr lang="en-US" dirty="0" smtClean="0"/>
              <a:t>Counters, Meters and Registers are </a:t>
            </a:r>
            <a:r>
              <a:rPr lang="en-US" b="1" dirty="0" err="1" smtClean="0"/>
              <a:t>stateful</a:t>
            </a:r>
            <a:endParaRPr lang="en-US" b="1" dirty="0" smtClean="0"/>
          </a:p>
          <a:p>
            <a:pPr lvl="2"/>
            <a:r>
              <a:rPr lang="en-US" dirty="0" smtClean="0"/>
              <a:t>Counters are incremented with each packet </a:t>
            </a:r>
          </a:p>
          <a:p>
            <a:pPr lvl="2"/>
            <a:r>
              <a:rPr lang="en-US" dirty="0" smtClean="0"/>
              <a:t>Meters keep their bucket state</a:t>
            </a:r>
          </a:p>
          <a:p>
            <a:pPr lvl="2"/>
            <a:r>
              <a:rPr lang="en-US" dirty="0" smtClean="0"/>
              <a:t>Registers store arbitrary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2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1125" b="1" dirty="0"/>
              <a:t>A counter per table entry</a:t>
            </a:r>
          </a:p>
          <a:p>
            <a:pPr>
              <a:spcBef>
                <a:spcPts val="0"/>
              </a:spcBef>
            </a:pPr>
            <a:endParaRPr lang="en-US" sz="105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counter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ip_acl_stats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type</a:t>
            </a:r>
            <a:r>
              <a:rPr lang="en-US" sz="1050" dirty="0">
                <a:latin typeface="Courier New"/>
                <a:cs typeface="Courier New"/>
              </a:rPr>
              <a:t> : </a:t>
            </a:r>
            <a:r>
              <a:rPr lang="en-US" sz="1050" dirty="0" err="1">
                <a:latin typeface="Courier New"/>
                <a:cs typeface="Courier New"/>
              </a:rPr>
              <a:t>packets_and_bytes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direct</a:t>
            </a:r>
            <a:r>
              <a:rPr lang="en-US" sz="1050" dirty="0">
                <a:latin typeface="Courier New"/>
                <a:cs typeface="Courier New"/>
              </a:rPr>
              <a:t> : 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ip_acl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ip_acl</a:t>
            </a:r>
            <a:r>
              <a:rPr lang="en-US" sz="1050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05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ipv4_metadata.lkp_ipv4_sa : ternary;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ipv4_metadata.lkp_ipv4_da : ternary;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l3_metadata.lkp_ip_proto  : ternary;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l3_metadata.lkp_l4_sport  : ternary;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l3_metadata.lkp_l4_dport  : ternary;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acl_log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acl_deny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acl_permit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acl_mirror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acl_redirect_nexthop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acl_redirect_ecmp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INGRESS_IP_ACL_TABLE_SIZE;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572000" y="1135162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572000" y="1242318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matched entry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1349474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1028005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ABCD_xxxx_0123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572000" y="1563787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572000" y="1456630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2000" y="1670943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BA8E_F007_xxxx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572000" y="920849"/>
            <a:ext cx="108585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Match Fields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657850" y="1135162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657850" y="1242318"/>
            <a:ext cx="8001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acl_permit</a:t>
            </a:r>
            <a:endParaRPr lang="en-US" sz="750" b="1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657850" y="1349474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657850" y="1028005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acl_deny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657850" y="1563787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657850" y="1456630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657850" y="1670943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nop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657850" y="920849"/>
            <a:ext cx="8001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</a:t>
            </a:r>
            <a:r>
              <a:rPr lang="en-US" sz="750" i="1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Sel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457950" y="1028005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800850" y="1028005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457950" y="1135162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800850" y="1135162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457950" y="1242318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8b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457950" y="134947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800850" y="1349474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972300" y="1349474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457950" y="1456630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800850" y="1456630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457950" y="1563787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800850" y="1563787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457950" y="1670943"/>
            <a:ext cx="8572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800850" y="1242318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972300" y="1028005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972300" y="1456630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457950" y="921006"/>
            <a:ext cx="857250" cy="1074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Data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143750" y="1135162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143750" y="1349474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143750" y="1563787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315200" y="1135162"/>
            <a:ext cx="108585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7315200" y="1242318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 err="1">
                <a:solidFill>
                  <a:schemeClr val="bg2">
                    <a:lumMod val="25000"/>
                  </a:schemeClr>
                </a:solidFill>
                <a:latin typeface="Menlo" charset="0"/>
                <a:ea typeface="Menlo" charset="0"/>
                <a:cs typeface="Menlo" charset="0"/>
              </a:rPr>
              <a:t>pkt</a:t>
            </a:r>
            <a:r>
              <a:rPr lang="en-US" sz="750" b="1" dirty="0">
                <a:solidFill>
                  <a:schemeClr val="bg2">
                    <a:lumMod val="25000"/>
                  </a:schemeClr>
                </a:solidFill>
                <a:latin typeface="Menlo" charset="0"/>
                <a:ea typeface="Menlo" charset="0"/>
                <a:cs typeface="Menlo" charset="0"/>
              </a:rPr>
              <a:t>/byte counts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315200" y="1349474"/>
            <a:ext cx="108585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315200" y="1028005"/>
            <a:ext cx="108585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solidFill>
                  <a:schemeClr val="bg2">
                    <a:lumMod val="25000"/>
                  </a:schemeClr>
                </a:solidFill>
                <a:latin typeface="Menlo" charset="0"/>
                <a:ea typeface="Menlo" charset="0"/>
                <a:cs typeface="Menlo" charset="0"/>
              </a:rPr>
              <a:t>counter A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7315200" y="1563787"/>
            <a:ext cx="108585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15200" y="1456630"/>
            <a:ext cx="108585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315200" y="1670943"/>
            <a:ext cx="108585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solidFill>
                  <a:schemeClr val="bg2">
                    <a:lumMod val="25000"/>
                  </a:schemeClr>
                </a:solidFill>
                <a:latin typeface="Menlo" charset="0"/>
                <a:ea typeface="Menlo" charset="0"/>
                <a:cs typeface="Menlo" charset="0"/>
              </a:rPr>
              <a:t>counter Z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315200" y="921006"/>
            <a:ext cx="1085850" cy="1074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Counter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629400" y="1242318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8b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4572000" y="760114"/>
            <a:ext cx="1885950" cy="160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table </a:t>
            </a:r>
            <a:r>
              <a:rPr lang="en-US" sz="825" dirty="0" err="1">
                <a:solidFill>
                  <a:srgbClr val="4F8AFF"/>
                </a:solidFill>
                <a:latin typeface="Menlo" charset="0"/>
                <a:ea typeface="Menlo" charset="0"/>
                <a:cs typeface="Menlo" charset="0"/>
              </a:rPr>
              <a:t>ip_acl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15200" y="760114"/>
            <a:ext cx="1371600" cy="160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counter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ip_acl_stats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/>
      <p:bldP spid="142" grpId="0" animBg="1"/>
      <p:bldP spid="143" grpId="0"/>
      <p:bldP spid="14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050" b="1" dirty="0"/>
              <a:t>Flexibly linked counters</a:t>
            </a:r>
          </a:p>
          <a:p>
            <a:pPr>
              <a:spcBef>
                <a:spcPts val="0"/>
              </a:spcBef>
            </a:pPr>
            <a:endParaRPr lang="en-US" sz="105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counter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ingress_bd_stats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type</a:t>
            </a:r>
            <a:r>
              <a:rPr lang="en-US" sz="1050" dirty="0">
                <a:latin typeface="Courier New"/>
                <a:cs typeface="Courier New"/>
              </a:rPr>
              <a:t> : </a:t>
            </a:r>
            <a:r>
              <a:rPr lang="en-US" sz="1050" dirty="0" err="1">
                <a:latin typeface="Courier New"/>
                <a:cs typeface="Courier New"/>
              </a:rPr>
              <a:t>packets_and_bytes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instance_count</a:t>
            </a:r>
            <a:r>
              <a:rPr lang="en-US" sz="1050" dirty="0">
                <a:latin typeface="Courier New"/>
                <a:cs typeface="Courier New"/>
              </a:rPr>
              <a:t> : BD_STATS_TABLE_SIZE;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bd_stat_index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(l2_metadata.bd, 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count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ingress_bd_stats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bd_stat_index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port_vlan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 </a:t>
            </a:r>
            <a:r>
              <a:rPr lang="en-US" sz="1050" dirty="0" err="1">
                <a:latin typeface="Courier New"/>
                <a:cs typeface="Courier New"/>
              </a:rPr>
              <a:t>ingress_metadata.ingress_port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 </a:t>
            </a:r>
            <a:r>
              <a:rPr lang="en-US" sz="1050" dirty="0" err="1">
                <a:latin typeface="Courier New"/>
                <a:cs typeface="Courier New"/>
              </a:rPr>
              <a:t>vlan_tag</a:t>
            </a:r>
            <a:r>
              <a:rPr lang="en-US" sz="1050" dirty="0">
                <a:latin typeface="Courier New"/>
                <a:cs typeface="Courier New"/>
              </a:rPr>
              <a:t>[0]                   : valid;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 </a:t>
            </a:r>
            <a:r>
              <a:rPr lang="en-US" sz="1050" dirty="0" err="1">
                <a:latin typeface="Courier New"/>
                <a:cs typeface="Courier New"/>
              </a:rPr>
              <a:t>vlan_tag</a:t>
            </a:r>
            <a:r>
              <a:rPr lang="en-US" sz="1050" dirty="0">
                <a:latin typeface="Courier New"/>
                <a:cs typeface="Courier New"/>
              </a:rPr>
              <a:t>[0].</a:t>
            </a:r>
            <a:r>
              <a:rPr lang="en-US" sz="1050" dirty="0" err="1">
                <a:latin typeface="Courier New"/>
                <a:cs typeface="Courier New"/>
              </a:rPr>
              <a:t>vlan_id</a:t>
            </a:r>
            <a:r>
              <a:rPr lang="en-US" sz="1050" dirty="0">
                <a:latin typeface="Courier New"/>
                <a:cs typeface="Courier New"/>
              </a:rPr>
              <a:t>          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Indirect Counters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343275" y="1147322"/>
            <a:ext cx="2057400" cy="500639"/>
          </a:xfrm>
          <a:prstGeom prst="wedgeRoundRectCallout">
            <a:avLst>
              <a:gd name="adj1" fmla="val -69530"/>
              <a:gd name="adj2" fmla="val 12468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Different VLANs (BDs) can share the same counter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133850" y="4168535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33850" y="4275691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matched entry</a:t>
            </a:r>
          </a:p>
        </p:txBody>
      </p:sp>
      <p:sp>
        <p:nvSpPr>
          <p:cNvPr id="9" name="Rectangle 8"/>
          <p:cNvSpPr/>
          <p:nvPr/>
        </p:nvSpPr>
        <p:spPr>
          <a:xfrm>
            <a:off x="4133850" y="4382848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33850" y="4061379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ABCD_0123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33850" y="4597160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3850" y="4490004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33850" y="4704316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BA8E_F007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33850" y="3954223"/>
            <a:ext cx="108585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Match Fields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19700" y="4168535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19700" y="4275691"/>
            <a:ext cx="8001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b="1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19700" y="4382848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19700" y="4061379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19700" y="4597160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19700" y="4490004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19700" y="4704316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set_bd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19700" y="3954223"/>
            <a:ext cx="8001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</a:t>
            </a:r>
            <a:r>
              <a:rPr lang="en-US" sz="750" i="1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Sel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19800" y="4061379"/>
            <a:ext cx="2286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4168535"/>
            <a:ext cx="2286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19800" y="4275691"/>
            <a:ext cx="2286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b="1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19800" y="3954380"/>
            <a:ext cx="857250" cy="1074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Data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133850" y="3793488"/>
            <a:ext cx="1885950" cy="160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table </a:t>
            </a:r>
            <a:r>
              <a:rPr lang="en-US" sz="825" dirty="0" err="1">
                <a:solidFill>
                  <a:srgbClr val="4F8AFF"/>
                </a:solidFill>
                <a:latin typeface="Menlo" charset="0"/>
                <a:ea typeface="Menlo" charset="0"/>
                <a:cs typeface="Menlo" charset="0"/>
              </a:rPr>
              <a:t>port_vlan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019800" y="4382848"/>
            <a:ext cx="2286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19800" y="4490004"/>
            <a:ext cx="2286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19800" y="4597160"/>
            <a:ext cx="2286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19800" y="4704316"/>
            <a:ext cx="2286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latin typeface="Menlo" charset="0"/>
                <a:ea typeface="Menlo" charset="0"/>
                <a:cs typeface="Menlo" charset="0"/>
              </a:rPr>
              <a:t>bd</a:t>
            </a:r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248400" y="4168535"/>
            <a:ext cx="9715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endParaRPr lang="en-US" sz="75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248400" y="4275691"/>
            <a:ext cx="9715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r>
              <a:rPr lang="en-US" sz="750" b="1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 A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48400" y="4061379"/>
            <a:ext cx="9715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endParaRPr lang="en-US" sz="75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8400" y="4490004"/>
            <a:ext cx="9715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endParaRPr lang="en-US" sz="75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248400" y="4382848"/>
            <a:ext cx="9715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endParaRPr lang="en-US" sz="75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248400" y="4704316"/>
            <a:ext cx="9715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endParaRPr lang="en-US" sz="750" dirty="0">
              <a:solidFill>
                <a:schemeClr val="bg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248400" y="4597160"/>
            <a:ext cx="9715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 err="1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bd_stat_index</a:t>
            </a:r>
            <a:r>
              <a:rPr lang="en-US" sz="75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rPr>
              <a:t> A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620000" y="3804048"/>
            <a:ext cx="114300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620000" y="3911204"/>
            <a:ext cx="11430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b="1" dirty="0" err="1">
                <a:solidFill>
                  <a:schemeClr val="bg2">
                    <a:lumMod val="25000"/>
                  </a:schemeClr>
                </a:solidFill>
                <a:latin typeface="Menlo" charset="0"/>
                <a:ea typeface="Menlo" charset="0"/>
                <a:cs typeface="Menlo" charset="0"/>
              </a:rPr>
              <a:t>pkt</a:t>
            </a:r>
            <a:r>
              <a:rPr lang="en-US" sz="750" b="1" dirty="0">
                <a:solidFill>
                  <a:schemeClr val="bg2">
                    <a:lumMod val="25000"/>
                  </a:schemeClr>
                </a:solidFill>
                <a:latin typeface="Menlo" charset="0"/>
                <a:ea typeface="Menlo" charset="0"/>
                <a:cs typeface="Menlo" charset="0"/>
              </a:rPr>
              <a:t>/byte counts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620000" y="4018360"/>
            <a:ext cx="114300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20000" y="3696892"/>
            <a:ext cx="114300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620000" y="4232673"/>
            <a:ext cx="114300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620000" y="4125517"/>
            <a:ext cx="1143000" cy="107156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solidFill>
                <a:schemeClr val="bg2">
                  <a:lumMod val="2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620000" y="3429000"/>
            <a:ext cx="1143000" cy="26789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counter </a:t>
            </a:r>
            <a:r>
              <a:rPr lang="en-US" sz="825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ingress_bd_stats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77" name="Straight Arrow Connector 76"/>
          <p:cNvCxnSpPr>
            <a:stCxn id="50" idx="3"/>
            <a:endCxn id="68" idx="1"/>
          </p:cNvCxnSpPr>
          <p:nvPr/>
        </p:nvCxnSpPr>
        <p:spPr>
          <a:xfrm flipV="1">
            <a:off x="7219950" y="3964783"/>
            <a:ext cx="400050" cy="36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5" idx="3"/>
            <a:endCxn id="68" idx="1"/>
          </p:cNvCxnSpPr>
          <p:nvPr/>
        </p:nvCxnSpPr>
        <p:spPr>
          <a:xfrm flipV="1">
            <a:off x="7219950" y="3964782"/>
            <a:ext cx="400050" cy="68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ular Callout 5"/>
          <p:cNvSpPr/>
          <p:nvPr/>
        </p:nvSpPr>
        <p:spPr>
          <a:xfrm>
            <a:off x="3893863" y="2576051"/>
            <a:ext cx="1744937" cy="448597"/>
          </a:xfrm>
          <a:prstGeom prst="wedgeRoundRectCallout">
            <a:avLst>
              <a:gd name="adj1" fmla="val -83152"/>
              <a:gd name="adj2" fmla="val -566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1350" dirty="0"/>
              <a:t>Other tables can also reference these counters</a:t>
            </a:r>
          </a:p>
        </p:txBody>
      </p:sp>
    </p:spTree>
    <p:extLst>
      <p:ext uri="{BB962C8B-B14F-4D97-AF65-F5344CB8AC3E}">
        <p14:creationId xmlns:p14="http://schemas.microsoft.com/office/powerpoint/2010/main" val="17876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5" grpId="0" animBg="1"/>
      <p:bldP spid="27" grpId="0" animBg="1"/>
      <p:bldP spid="39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5" grpId="0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14832"/>
            <a:ext cx="8686800" cy="3176861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/* Direct Meter */</a:t>
            </a:r>
          </a:p>
          <a:p>
            <a:pPr marL="0" indent="0">
              <a:buNone/>
            </a:pPr>
            <a:r>
              <a:rPr lang="en-US" sz="1050" b="1" dirty="0">
                <a:latin typeface="Courier New"/>
                <a:cs typeface="Courier New"/>
              </a:rPr>
              <a:t>meter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acl_meter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     </a:t>
            </a:r>
            <a:r>
              <a:rPr lang="en-US" sz="1050" b="1" dirty="0">
                <a:latin typeface="Courier New"/>
                <a:cs typeface="Courier New"/>
              </a:rPr>
              <a:t>type</a:t>
            </a:r>
            <a:r>
              <a:rPr lang="en-US" sz="1050" dirty="0">
                <a:latin typeface="Courier New"/>
                <a:cs typeface="Courier New"/>
              </a:rPr>
              <a:t>:   packets;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     </a:t>
            </a:r>
            <a:r>
              <a:rPr lang="en-US" sz="1050" b="1" dirty="0">
                <a:latin typeface="Courier New"/>
                <a:cs typeface="Courier New"/>
              </a:rPr>
              <a:t>direct</a:t>
            </a:r>
            <a:r>
              <a:rPr lang="en-US" sz="1050" dirty="0">
                <a:latin typeface="Courier New"/>
                <a:cs typeface="Courier New"/>
              </a:rPr>
              <a:t>: </a:t>
            </a:r>
            <a:r>
              <a:rPr lang="en-US" sz="1050" dirty="0" err="1">
                <a:latin typeface="Courier New"/>
                <a:cs typeface="Courier New"/>
              </a:rPr>
              <a:t>ip_acl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     </a:t>
            </a:r>
            <a:r>
              <a:rPr lang="en-US" sz="1050" b="1" dirty="0">
                <a:latin typeface="Courier New"/>
                <a:cs typeface="Courier New"/>
              </a:rPr>
              <a:t>result</a:t>
            </a:r>
            <a:r>
              <a:rPr lang="en-US" sz="1050" dirty="0">
                <a:latin typeface="Courier New"/>
                <a:cs typeface="Courier New"/>
              </a:rPr>
              <a:t>: </a:t>
            </a:r>
            <a:r>
              <a:rPr lang="en-US" sz="1050" dirty="0" err="1">
                <a:latin typeface="Courier New"/>
                <a:cs typeface="Courier New"/>
              </a:rPr>
              <a:t>metadata.color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/* Indirect Meter Array */</a:t>
            </a:r>
          </a:p>
          <a:p>
            <a:pPr marL="0" indent="0">
              <a:buNone/>
            </a:pPr>
            <a:r>
              <a:rPr lang="en-US" sz="1050" b="1" dirty="0">
                <a:latin typeface="Courier New"/>
                <a:cs typeface="Courier New"/>
              </a:rPr>
              <a:t>meter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bd_meter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type</a:t>
            </a:r>
            <a:r>
              <a:rPr lang="en-US" sz="1050" dirty="0">
                <a:latin typeface="Courier New"/>
                <a:cs typeface="Courier New"/>
              </a:rPr>
              <a:t>: bytes;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instance_count</a:t>
            </a:r>
            <a:r>
              <a:rPr lang="en-US" sz="1050" dirty="0">
                <a:latin typeface="Courier New"/>
                <a:cs typeface="Courier New"/>
              </a:rPr>
              <a:t>: 1000;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do_bd_meter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meter_index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execute_meter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bd_meter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meter_index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metadata.color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>
          <a:xfrm>
            <a:off x="152400" y="770296"/>
            <a:ext cx="8686800" cy="681463"/>
          </a:xfrm>
        </p:spPr>
        <p:txBody>
          <a:bodyPr/>
          <a:lstStyle/>
          <a:p>
            <a:r>
              <a:rPr lang="en-US" dirty="0"/>
              <a:t>Declaration is similar to counters</a:t>
            </a:r>
          </a:p>
          <a:p>
            <a:pPr lvl="1"/>
            <a:r>
              <a:rPr lang="en-US" dirty="0"/>
              <a:t>Action: </a:t>
            </a:r>
            <a:r>
              <a:rPr lang="en-US" dirty="0" err="1" smtClean="0"/>
              <a:t>execute_meter</a:t>
            </a:r>
            <a:r>
              <a:rPr lang="en-US" dirty="0" smtClean="0"/>
              <a:t>(</a:t>
            </a:r>
            <a:r>
              <a:rPr lang="en-US" dirty="0" err="1" smtClean="0"/>
              <a:t>meter_array</a:t>
            </a:r>
            <a:r>
              <a:rPr lang="en-US" dirty="0" smtClean="0"/>
              <a:t>, </a:t>
            </a:r>
            <a:r>
              <a:rPr lang="en-US" dirty="0" err="1" smtClean="0"/>
              <a:t>meter_index</a:t>
            </a:r>
            <a:r>
              <a:rPr lang="en-US" dirty="0" smtClean="0"/>
              <a:t>, </a:t>
            </a:r>
            <a:r>
              <a:rPr lang="en-US" dirty="0" err="1" smtClean="0"/>
              <a:t>color_destination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276600" y="1657350"/>
            <a:ext cx="1456403" cy="663677"/>
          </a:xfrm>
          <a:prstGeom prst="wedgeRoundRectCallout">
            <a:avLst>
              <a:gd name="adj1" fmla="val -106169"/>
              <a:gd name="adj2" fmla="val 717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050" dirty="0"/>
              <a:t>Meters calculate packet color and deposit it into the specified field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95800" y="3123589"/>
            <a:ext cx="1050823" cy="749710"/>
          </a:xfrm>
          <a:prstGeom prst="wedgeRoundRectCallout">
            <a:avLst>
              <a:gd name="adj1" fmla="val -61769"/>
              <a:gd name="adj2" fmla="val 1029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US" sz="1350" u="sng" dirty="0"/>
              <a:t>Color Coding:</a:t>
            </a:r>
          </a:p>
          <a:p>
            <a:pPr algn="ctr"/>
            <a:endParaRPr lang="en-US" sz="1350" u="sng" dirty="0"/>
          </a:p>
          <a:p>
            <a:r>
              <a:rPr lang="en-US" sz="1350" dirty="0">
                <a:solidFill>
                  <a:srgbClr val="008000"/>
                </a:solidFill>
              </a:rPr>
              <a:t>0 – Green</a:t>
            </a:r>
          </a:p>
          <a:p>
            <a:r>
              <a:rPr lang="en-US" sz="1350" dirty="0">
                <a:solidFill>
                  <a:srgbClr val="FFFF00"/>
                </a:solidFill>
              </a:rPr>
              <a:t>1 – Yellow</a:t>
            </a:r>
          </a:p>
          <a:p>
            <a:r>
              <a:rPr lang="en-US" sz="1350" dirty="0">
                <a:solidFill>
                  <a:srgbClr val="FF6600"/>
                </a:solidFill>
              </a:rPr>
              <a:t>2 -- Red</a:t>
            </a:r>
          </a:p>
        </p:txBody>
      </p:sp>
    </p:spTree>
    <p:extLst>
      <p:ext uri="{BB962C8B-B14F-4D97-AF65-F5344CB8AC3E}">
        <p14:creationId xmlns:p14="http://schemas.microsoft.com/office/powerpoint/2010/main" val="1453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933578"/>
            <a:ext cx="8686800" cy="2857500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8335" lvl="1" indent="0">
              <a:buNone/>
            </a:pPr>
            <a:r>
              <a:rPr lang="en-US" sz="1050" dirty="0">
                <a:latin typeface="Courier New"/>
                <a:cs typeface="Courier New"/>
              </a:rPr>
              <a:t>/* Register Array (Indirect) */</a:t>
            </a:r>
          </a:p>
          <a:p>
            <a:pPr marL="4868" indent="0">
              <a:buNone/>
            </a:pPr>
            <a:r>
              <a:rPr lang="en-US" sz="1050" b="1" dirty="0">
                <a:latin typeface="Courier New"/>
                <a:cs typeface="Courier New"/>
              </a:rPr>
              <a:t>register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0070C0"/>
                </a:solidFill>
                <a:latin typeface="Courier New"/>
                <a:cs typeface="Courier New"/>
              </a:rPr>
              <a:t>last_syn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width: </a:t>
            </a:r>
            <a:r>
              <a:rPr lang="en-US" sz="1050" dirty="0">
                <a:latin typeface="Courier New"/>
                <a:cs typeface="Courier New"/>
              </a:rPr>
              <a:t>32;</a:t>
            </a:r>
          </a:p>
          <a:p>
            <a:pPr marL="4868" indent="0">
              <a:buNone/>
            </a:pPr>
            <a:r>
              <a:rPr lang="en-US" sz="1050" b="1" dirty="0">
                <a:latin typeface="Courier New"/>
                <a:cs typeface="Courier New"/>
              </a:rPr>
              <a:t>    static: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flow_table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 marL="4868" indent="0">
              <a:buNone/>
            </a:pPr>
            <a:r>
              <a:rPr lang="en-US" sz="1050" b="1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instance_count</a:t>
            </a:r>
            <a:r>
              <a:rPr lang="en-US" sz="1050" b="1" dirty="0">
                <a:latin typeface="Courier New"/>
                <a:cs typeface="Courier New"/>
              </a:rPr>
              <a:t>: </a:t>
            </a:r>
            <a:r>
              <a:rPr lang="en-US" sz="1050" dirty="0">
                <a:latin typeface="Courier New"/>
                <a:cs typeface="Courier New"/>
              </a:rPr>
              <a:t> 1024;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 marL="4868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4868" indent="0">
              <a:buNone/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get_flow_age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flow_index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register_read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last_syn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flow_index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metadata.flow_start_time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metadata.flow_age</a:t>
            </a:r>
            <a:r>
              <a:rPr lang="en-US" sz="1050" dirty="0">
                <a:latin typeface="Courier New"/>
                <a:cs typeface="Courier New"/>
              </a:rPr>
              <a:t>, 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                 </a:t>
            </a:r>
            <a:r>
              <a:rPr lang="en-US" sz="1050" dirty="0" err="1">
                <a:latin typeface="Courier New"/>
                <a:cs typeface="Courier New"/>
              </a:rPr>
              <a:t>metadata.flow_start_time</a:t>
            </a:r>
            <a:r>
              <a:rPr lang="en-US" sz="1050" dirty="0">
                <a:latin typeface="Courier New"/>
                <a:cs typeface="Courier New"/>
              </a:rPr>
              <a:t> – </a:t>
            </a:r>
            <a:r>
              <a:rPr lang="en-US" sz="1050" dirty="0" err="1">
                <a:latin typeface="Courier New"/>
                <a:cs typeface="Courier New"/>
              </a:rPr>
              <a:t>metadata.ingress_global_stamp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 marL="4868" indent="0">
              <a:buNone/>
            </a:pPr>
            <a:endParaRPr lang="en-US" sz="1050" dirty="0">
              <a:latin typeface="Courier New"/>
              <a:cs typeface="Courier New"/>
            </a:endParaRPr>
          </a:p>
          <a:p>
            <a:pPr marL="4868" indent="0">
              <a:buNone/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start_new_flow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flow_index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register_write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last_syn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flow_index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metadata.ingress_global_timestamp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 marL="4868" indent="0">
              <a:buNone/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>
          <a:xfrm>
            <a:off x="152400" y="733428"/>
            <a:ext cx="8686800" cy="1064422"/>
          </a:xfrm>
        </p:spPr>
        <p:txBody>
          <a:bodyPr/>
          <a:lstStyle/>
          <a:p>
            <a:r>
              <a:rPr lang="en-US" dirty="0"/>
              <a:t>Declaration is similar to indirect counters</a:t>
            </a:r>
          </a:p>
          <a:p>
            <a:pPr lvl="1"/>
            <a:r>
              <a:rPr lang="en-US" dirty="0" smtClean="0"/>
              <a:t>Actions</a:t>
            </a:r>
          </a:p>
          <a:p>
            <a:pPr lvl="2"/>
            <a:r>
              <a:rPr lang="en-US" dirty="0" err="1" smtClean="0"/>
              <a:t>register_read</a:t>
            </a:r>
            <a:r>
              <a:rPr lang="en-US" dirty="0" smtClean="0"/>
              <a:t>(</a:t>
            </a:r>
            <a:r>
              <a:rPr lang="en-US" dirty="0" err="1" smtClean="0"/>
              <a:t>register_array</a:t>
            </a:r>
            <a:r>
              <a:rPr lang="en-US" dirty="0" smtClean="0"/>
              <a:t>, </a:t>
            </a:r>
            <a:r>
              <a:rPr lang="en-US" dirty="0" err="1" smtClean="0"/>
              <a:t>register_index</a:t>
            </a:r>
            <a:r>
              <a:rPr lang="en-US" dirty="0" smtClean="0"/>
              <a:t>, </a:t>
            </a:r>
            <a:r>
              <a:rPr lang="en-US" dirty="0" err="1" smtClean="0"/>
              <a:t>destination_field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register_write</a:t>
            </a:r>
            <a:r>
              <a:rPr lang="en-US" dirty="0" smtClean="0"/>
              <a:t>(</a:t>
            </a:r>
            <a:r>
              <a:rPr lang="en-US" dirty="0" err="1" smtClean="0"/>
              <a:t>register_array</a:t>
            </a:r>
            <a:r>
              <a:rPr lang="en-US" dirty="0" smtClean="0"/>
              <a:t>, </a:t>
            </a:r>
            <a:r>
              <a:rPr lang="en-US" dirty="0" err="1" smtClean="0"/>
              <a:t>register_index</a:t>
            </a:r>
            <a:r>
              <a:rPr lang="en-US" dirty="0" smtClean="0"/>
              <a:t>, value)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Control Flow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Primitives</a:t>
            </a:r>
          </a:p>
          <a:p>
            <a:pPr lvl="1"/>
            <a:r>
              <a:rPr lang="en-US" dirty="0" smtClean="0"/>
              <a:t>Perform a table lookup: </a:t>
            </a:r>
            <a:r>
              <a:rPr lang="en-US" b="1" dirty="0" smtClean="0"/>
              <a:t>apply</a:t>
            </a:r>
          </a:p>
          <a:p>
            <a:pPr lvl="1"/>
            <a:r>
              <a:rPr lang="en-US" b="1" dirty="0" smtClean="0"/>
              <a:t>if</a:t>
            </a:r>
            <a:r>
              <a:rPr lang="en-US" dirty="0" smtClean="0"/>
              <a:t>/</a:t>
            </a:r>
            <a:r>
              <a:rPr lang="en-US" b="1" dirty="0" smtClean="0"/>
              <a:t>else</a:t>
            </a:r>
            <a:r>
              <a:rPr lang="en-US" dirty="0" smtClean="0"/>
              <a:t> statement</a:t>
            </a:r>
          </a:p>
          <a:p>
            <a:pPr lvl="1"/>
            <a:r>
              <a:rPr lang="en-US" b="1" dirty="0" smtClean="0"/>
              <a:t>apply </a:t>
            </a:r>
            <a:r>
              <a:rPr lang="en-US" dirty="0" smtClean="0"/>
              <a:t>with the case clause</a:t>
            </a:r>
          </a:p>
          <a:p>
            <a:r>
              <a:rPr lang="en-US" dirty="0" smtClean="0"/>
              <a:t>Sequential Execution Semantics</a:t>
            </a:r>
          </a:p>
          <a:p>
            <a:pPr lvl="1"/>
            <a:r>
              <a:rPr lang="en-US" dirty="0" smtClean="0"/>
              <a:t>Compiler is doing parallelization automatically</a:t>
            </a:r>
          </a:p>
          <a:p>
            <a:r>
              <a:rPr lang="en-US" dirty="0"/>
              <a:t>Standard control </a:t>
            </a:r>
            <a:r>
              <a:rPr lang="en-US" dirty="0" smtClean="0"/>
              <a:t>functions</a:t>
            </a:r>
          </a:p>
          <a:p>
            <a:pPr marL="410766" lvl="1" indent="-200025">
              <a:tabLst>
                <a:tab pos="1281113" algn="l"/>
              </a:tabLst>
            </a:pPr>
            <a:r>
              <a:rPr lang="en-US" dirty="0" smtClean="0"/>
              <a:t>ingress()	– Ingress Pipeline processing</a:t>
            </a:r>
          </a:p>
          <a:p>
            <a:pPr marL="410766" lvl="1" indent="-200025">
              <a:tabLst>
                <a:tab pos="1281113" algn="l"/>
              </a:tabLst>
            </a:pPr>
            <a:r>
              <a:rPr lang="en-US" dirty="0" smtClean="0"/>
              <a:t>egress()		– Egress Pipeline processing</a:t>
            </a:r>
            <a:endParaRPr lang="en-US" dirty="0"/>
          </a:p>
          <a:p>
            <a:r>
              <a:rPr lang="en-US" dirty="0" smtClean="0"/>
              <a:t>User-defined control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we call it </a:t>
            </a:r>
            <a:br>
              <a:rPr lang="en-US" dirty="0" smtClean="0"/>
            </a:br>
            <a:r>
              <a:rPr lang="en-US" dirty="0" smtClean="0"/>
              <a:t>Protocol Independent Packet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399" y="1943100"/>
            <a:ext cx="8686799" cy="2857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ingress {</a:t>
            </a:r>
          </a:p>
          <a:p>
            <a:pPr marL="0" indent="0"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port_vlan_mapping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smac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dmac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egress {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vlan_tag_removal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Control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1"/>
          </p:nvPr>
        </p:nvSpPr>
        <p:spPr>
          <a:xfrm>
            <a:off x="152400" y="742950"/>
            <a:ext cx="8686799" cy="1073944"/>
          </a:xfrm>
        </p:spPr>
        <p:txBody>
          <a:bodyPr/>
          <a:lstStyle/>
          <a:p>
            <a:r>
              <a:rPr lang="en-US" dirty="0" smtClean="0"/>
              <a:t>ingress() control function starts processing</a:t>
            </a:r>
          </a:p>
          <a:p>
            <a:pPr lvl="1"/>
            <a:r>
              <a:rPr lang="en-US" dirty="0" smtClean="0"/>
              <a:t>remember “return ingress;” statement in the parser functions</a:t>
            </a:r>
          </a:p>
          <a:p>
            <a:r>
              <a:rPr lang="en-US" dirty="0" smtClean="0"/>
              <a:t>egress() control function is called implicitly from the Packet Replication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399" y="1733550"/>
            <a:ext cx="8686799" cy="30646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control </a:t>
            </a:r>
            <a:r>
              <a:rPr lang="en-US" sz="1100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assign_vlan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subnet_vlan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mac_vlan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protocol_vlan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port_vlan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resolve_vlan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ingress {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. . .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(!</a:t>
            </a:r>
            <a:r>
              <a:rPr lang="en-US" sz="1100" b="1" dirty="0" smtClean="0">
                <a:latin typeface="Courier New" charset="0"/>
                <a:ea typeface="Courier New" charset="0"/>
                <a:cs typeface="Courier New" charset="0"/>
              </a:rPr>
              <a:t>valid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vlan_tag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[0]) {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100" b="1" dirty="0" err="1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assign_vlan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  . . .</a:t>
            </a:r>
          </a:p>
          <a:p>
            <a:pPr marL="0" indent="0">
              <a:buNone/>
            </a:pP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User-Defined Control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1"/>
          </p:nvPr>
        </p:nvSpPr>
        <p:spPr>
          <a:xfrm>
            <a:off x="152400" y="742950"/>
            <a:ext cx="8686799" cy="914400"/>
          </a:xfrm>
        </p:spPr>
        <p:txBody>
          <a:bodyPr/>
          <a:lstStyle/>
          <a:p>
            <a:r>
              <a:rPr lang="en-US" dirty="0" smtClean="0"/>
              <a:t>Help improve code readability</a:t>
            </a:r>
          </a:p>
          <a:p>
            <a:pPr lvl="1"/>
            <a:r>
              <a:rPr lang="en-US" dirty="0" smtClean="0"/>
              <a:t>No specific performance advantages: the code is flattened by the compiler</a:t>
            </a:r>
          </a:p>
          <a:p>
            <a:r>
              <a:rPr lang="en-US" dirty="0" smtClean="0"/>
              <a:t>No parameters are 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nb-NO" sz="1350" b="1" dirty="0" err="1">
                <a:cs typeface="Courier New"/>
              </a:rPr>
              <a:t>Example</a:t>
            </a:r>
            <a:r>
              <a:rPr lang="nb-NO" sz="1350" b="1" dirty="0">
                <a:cs typeface="Courier New"/>
              </a:rPr>
              <a:t>:</a:t>
            </a:r>
            <a:r>
              <a:rPr lang="nb-NO" sz="1350" dirty="0">
                <a:cs typeface="Courier New"/>
              </a:rPr>
              <a:t> Separate Ipv4 and IPv6 Processing </a:t>
            </a:r>
            <a:r>
              <a:rPr lang="nb-NO" sz="1350" dirty="0" err="1">
                <a:cs typeface="Courier New"/>
              </a:rPr>
              <a:t>Paths</a:t>
            </a:r>
            <a:endParaRPr lang="nb-NO" sz="1350" dirty="0">
              <a:cs typeface="Courier New"/>
            </a:endParaRPr>
          </a:p>
          <a:p>
            <a:endParaRPr lang="nb-NO" sz="1050" dirty="0">
              <a:latin typeface="Courier New"/>
              <a:cs typeface="Courier New"/>
            </a:endParaRPr>
          </a:p>
          <a:p>
            <a:r>
              <a:rPr lang="nb-NO" sz="1100" b="1" dirty="0" err="1">
                <a:latin typeface="Courier New"/>
                <a:cs typeface="Courier New"/>
              </a:rPr>
              <a:t>if</a:t>
            </a:r>
            <a:r>
              <a:rPr lang="nb-NO" sz="1100" dirty="0">
                <a:latin typeface="Courier New"/>
                <a:cs typeface="Courier New"/>
              </a:rPr>
              <a:t> ((l3_metadata.lkp_ip_type == IPTYPE_IPV4) </a:t>
            </a:r>
            <a:r>
              <a:rPr lang="nb-NO" sz="1100" b="1" dirty="0" smtClean="0">
                <a:latin typeface="Courier New"/>
                <a:cs typeface="Courier New"/>
              </a:rPr>
              <a:t>and</a:t>
            </a:r>
            <a:r>
              <a:rPr lang="nb-NO" sz="1100" dirty="0">
                <a:latin typeface="Courier New"/>
                <a:cs typeface="Courier New"/>
              </a:rPr>
              <a:t> </a:t>
            </a:r>
            <a:r>
              <a:rPr lang="nb-NO" sz="1100" dirty="0" smtClean="0">
                <a:latin typeface="Courier New"/>
                <a:cs typeface="Courier New"/>
              </a:rPr>
              <a:t>(ipv4_metadata.ipv4_unicast_enabled </a:t>
            </a:r>
            <a:r>
              <a:rPr lang="nb-NO" sz="1100" dirty="0">
                <a:latin typeface="Courier New"/>
                <a:cs typeface="Courier New"/>
              </a:rPr>
              <a:t>== TRUE)) {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process_ipv4_racl();</a:t>
            </a:r>
          </a:p>
          <a:p>
            <a:r>
              <a:rPr lang="nb-NO" sz="1100" dirty="0">
                <a:latin typeface="Courier New"/>
                <a:cs typeface="Courier New"/>
              </a:rPr>
              <a:t>    </a:t>
            </a:r>
            <a:r>
              <a:rPr lang="nb-NO" sz="1100" dirty="0" err="1">
                <a:latin typeface="Courier New"/>
                <a:cs typeface="Courier New"/>
              </a:rPr>
              <a:t>process_nat</a:t>
            </a:r>
            <a:r>
              <a:rPr lang="nb-NO" sz="1100" dirty="0">
                <a:latin typeface="Courier New"/>
                <a:cs typeface="Courier New"/>
              </a:rPr>
              <a:t>();</a:t>
            </a:r>
          </a:p>
          <a:p>
            <a:r>
              <a:rPr lang="nb-NO" sz="1100" dirty="0">
                <a:latin typeface="Courier New"/>
                <a:cs typeface="Courier New"/>
              </a:rPr>
              <a:t>    process_ipv4_urpf();</a:t>
            </a:r>
          </a:p>
          <a:p>
            <a:r>
              <a:rPr lang="nb-NO" sz="1100" dirty="0">
                <a:latin typeface="Courier New"/>
                <a:cs typeface="Courier New"/>
              </a:rPr>
              <a:t>    process_ipv4_fib();</a:t>
            </a:r>
          </a:p>
          <a:p>
            <a:r>
              <a:rPr lang="nb-NO" sz="1100" dirty="0">
                <a:latin typeface="Courier New"/>
                <a:cs typeface="Courier New"/>
              </a:rPr>
              <a:t>} </a:t>
            </a:r>
            <a:r>
              <a:rPr lang="nb-NO" sz="1100" b="1" dirty="0" err="1">
                <a:latin typeface="Courier New"/>
                <a:cs typeface="Courier New"/>
              </a:rPr>
              <a:t>else</a:t>
            </a:r>
            <a:r>
              <a:rPr lang="nb-NO" sz="1100" dirty="0">
                <a:latin typeface="Courier New"/>
                <a:cs typeface="Courier New"/>
              </a:rPr>
              <a:t> {</a:t>
            </a:r>
          </a:p>
          <a:p>
            <a:r>
              <a:rPr lang="nb-NO" sz="1100" dirty="0">
                <a:latin typeface="Courier New"/>
                <a:cs typeface="Courier New"/>
              </a:rPr>
              <a:t>    </a:t>
            </a:r>
            <a:r>
              <a:rPr lang="nb-NO" sz="1100" b="1" dirty="0" err="1">
                <a:latin typeface="Courier New"/>
                <a:cs typeface="Courier New"/>
              </a:rPr>
              <a:t>if</a:t>
            </a:r>
            <a:r>
              <a:rPr lang="nb-NO" sz="1100" dirty="0">
                <a:latin typeface="Courier New"/>
                <a:cs typeface="Courier New"/>
              </a:rPr>
              <a:t> ((l3_metadata.lkp_ip_type == IPTYPE_IPV6) </a:t>
            </a:r>
            <a:r>
              <a:rPr lang="nb-NO" sz="1100" b="1" dirty="0" smtClean="0">
                <a:latin typeface="Courier New"/>
                <a:cs typeface="Courier New"/>
              </a:rPr>
              <a:t>and </a:t>
            </a:r>
            <a:r>
              <a:rPr lang="nb-NO" sz="1100" dirty="0" smtClean="0">
                <a:latin typeface="Courier New"/>
                <a:cs typeface="Courier New"/>
              </a:rPr>
              <a:t>(ipv6_metadata.ipv6_unicast_enabled </a:t>
            </a:r>
            <a:r>
              <a:rPr lang="nb-NO" sz="1100" dirty="0">
                <a:latin typeface="Courier New"/>
                <a:cs typeface="Courier New"/>
              </a:rPr>
              <a:t>== TRUE)) {</a:t>
            </a:r>
          </a:p>
          <a:p>
            <a:r>
              <a:rPr lang="nb-NO" sz="1100" dirty="0">
                <a:latin typeface="Courier New"/>
                <a:cs typeface="Courier New"/>
              </a:rPr>
              <a:t>        process_ipv6_racl();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process_ipv6_urpf();                              </a:t>
            </a:r>
          </a:p>
          <a:p>
            <a:r>
              <a:rPr lang="nb-NO" sz="1100" dirty="0">
                <a:latin typeface="Courier New"/>
                <a:cs typeface="Courier New"/>
              </a:rPr>
              <a:t>        process_ipv6_fib();</a:t>
            </a:r>
          </a:p>
          <a:p>
            <a:r>
              <a:rPr lang="nb-NO" sz="1100" dirty="0">
                <a:latin typeface="Courier New"/>
                <a:cs typeface="Courier New"/>
              </a:rPr>
              <a:t>    }</a:t>
            </a:r>
          </a:p>
          <a:p>
            <a:r>
              <a:rPr lang="nb-NO" sz="1100" dirty="0">
                <a:latin typeface="Courier New"/>
                <a:cs typeface="Courier New"/>
              </a:rPr>
              <a:t>}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If/Else Branching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nb-NO" sz="1350" b="1" u="sng" dirty="0" err="1">
                <a:cs typeface="Courier New"/>
              </a:rPr>
              <a:t>Example</a:t>
            </a:r>
            <a:r>
              <a:rPr lang="nb-NO" sz="1350" b="1" u="sng" dirty="0">
                <a:cs typeface="Courier New"/>
              </a:rPr>
              <a:t>:</a:t>
            </a:r>
            <a:r>
              <a:rPr lang="nb-NO" sz="1350" dirty="0">
                <a:cs typeface="Courier New"/>
              </a:rPr>
              <a:t> </a:t>
            </a:r>
            <a:r>
              <a:rPr lang="nb-NO" sz="1350" dirty="0" err="1">
                <a:cs typeface="Courier New"/>
              </a:rPr>
              <a:t>Use</a:t>
            </a:r>
            <a:r>
              <a:rPr lang="nb-NO" sz="1350" dirty="0">
                <a:cs typeface="Courier New"/>
              </a:rPr>
              <a:t> per-</a:t>
            </a:r>
            <a:r>
              <a:rPr lang="nb-NO" sz="1350" dirty="0" err="1">
                <a:cs typeface="Courier New"/>
              </a:rPr>
              <a:t>router</a:t>
            </a:r>
            <a:r>
              <a:rPr lang="nb-NO" sz="1350" dirty="0">
                <a:cs typeface="Courier New"/>
              </a:rPr>
              <a:t>-</a:t>
            </a:r>
            <a:r>
              <a:rPr lang="nb-NO" sz="1350" dirty="0" err="1">
                <a:cs typeface="Courier New"/>
              </a:rPr>
              <a:t>mac</a:t>
            </a:r>
            <a:r>
              <a:rPr lang="nb-NO" sz="1350" dirty="0">
                <a:cs typeface="Courier New"/>
              </a:rPr>
              <a:t> </a:t>
            </a:r>
            <a:r>
              <a:rPr lang="nb-NO" sz="1350" dirty="0" err="1">
                <a:cs typeface="Courier New"/>
              </a:rPr>
              <a:t>decapsulation</a:t>
            </a:r>
            <a:endParaRPr lang="nb-NO" sz="1350" dirty="0">
              <a:cs typeface="Courier New"/>
            </a:endParaRPr>
          </a:p>
          <a:p>
            <a:endParaRPr lang="nb-NO" sz="1050" dirty="0">
              <a:latin typeface="Courier New"/>
              <a:cs typeface="Courier New"/>
            </a:endParaRPr>
          </a:p>
          <a:p>
            <a:r>
              <a:rPr lang="nb-NO" sz="1100" b="1" dirty="0" err="1">
                <a:latin typeface="Courier New"/>
                <a:cs typeface="Courier New"/>
              </a:rPr>
              <a:t>table</a:t>
            </a:r>
            <a:r>
              <a:rPr lang="nb-NO" sz="1100" dirty="0">
                <a:latin typeface="Courier New"/>
                <a:cs typeface="Courier New"/>
              </a:rPr>
              <a:t> </a:t>
            </a:r>
            <a:r>
              <a:rPr lang="nb-NO" sz="1100" dirty="0" err="1">
                <a:latin typeface="Courier New"/>
                <a:cs typeface="Courier New"/>
              </a:rPr>
              <a:t>router_mac</a:t>
            </a:r>
            <a:r>
              <a:rPr lang="nb-NO" sz="1100" dirty="0">
                <a:latin typeface="Courier New"/>
                <a:cs typeface="Courier New"/>
              </a:rPr>
              <a:t> {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</a:t>
            </a:r>
            <a:r>
              <a:rPr lang="nb-NO" sz="1100" b="1" dirty="0" err="1">
                <a:latin typeface="Courier New"/>
                <a:cs typeface="Courier New"/>
              </a:rPr>
              <a:t>reads</a:t>
            </a:r>
            <a:r>
              <a:rPr lang="nb-NO" sz="1100" dirty="0">
                <a:latin typeface="Courier New"/>
                <a:cs typeface="Courier New"/>
              </a:rPr>
              <a:t> {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    l2_metadata.lkup_dst_mac : </a:t>
            </a:r>
            <a:r>
              <a:rPr lang="nb-NO" sz="1100" b="1" dirty="0" err="1">
                <a:latin typeface="Courier New"/>
                <a:cs typeface="Courier New"/>
              </a:rPr>
              <a:t>ternary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l2_metadata.bd           : </a:t>
            </a:r>
            <a:r>
              <a:rPr lang="nb-NO" sz="1100" b="1" dirty="0" err="1">
                <a:latin typeface="Courier New"/>
                <a:cs typeface="Courier New"/>
              </a:rPr>
              <a:t>ternary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 err="1">
                <a:latin typeface="Courier New"/>
                <a:cs typeface="Courier New"/>
              </a:rPr>
              <a:t>ingress_metadata.src_port</a:t>
            </a:r>
            <a:r>
              <a:rPr lang="nb-NO" sz="1100" dirty="0">
                <a:latin typeface="Courier New"/>
                <a:cs typeface="Courier New"/>
              </a:rPr>
              <a:t>: </a:t>
            </a:r>
            <a:r>
              <a:rPr lang="nb-NO" sz="1100" b="1" dirty="0" err="1">
                <a:latin typeface="Courier New"/>
                <a:cs typeface="Courier New"/>
              </a:rPr>
              <a:t>ternary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}</a:t>
            </a:r>
          </a:p>
          <a:p>
            <a:r>
              <a:rPr lang="nb-NO" sz="1100" dirty="0">
                <a:latin typeface="Courier New"/>
                <a:cs typeface="Courier New"/>
              </a:rPr>
              <a:t>    </a:t>
            </a:r>
            <a:r>
              <a:rPr lang="nb-NO" sz="1100" b="1" dirty="0" err="1">
                <a:latin typeface="Courier New"/>
                <a:cs typeface="Courier New"/>
              </a:rPr>
              <a:t>actions</a:t>
            </a:r>
            <a:r>
              <a:rPr lang="nb-NO" sz="1100" dirty="0">
                <a:latin typeface="Courier New"/>
                <a:cs typeface="Courier New"/>
              </a:rPr>
              <a:t> {</a:t>
            </a:r>
          </a:p>
          <a:p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 err="1">
                <a:latin typeface="Courier New"/>
                <a:cs typeface="Courier New"/>
              </a:rPr>
              <a:t>nop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>
                <a:solidFill>
                  <a:srgbClr val="0000FF"/>
                </a:solidFill>
                <a:latin typeface="Courier New"/>
                <a:cs typeface="Courier New"/>
              </a:rPr>
              <a:t>enable_ipv4_lookup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>
                <a:solidFill>
                  <a:srgbClr val="0000FF"/>
                </a:solidFill>
                <a:latin typeface="Courier New"/>
                <a:cs typeface="Courier New"/>
              </a:rPr>
              <a:t>enable_ipv6_lookup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 err="1">
                <a:solidFill>
                  <a:srgbClr val="0000FF"/>
                </a:solidFill>
                <a:latin typeface="Courier New"/>
                <a:cs typeface="Courier New"/>
              </a:rPr>
              <a:t>enable_mpls_decap</a:t>
            </a:r>
            <a:r>
              <a:rPr lang="nb-NO" sz="1100" dirty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 err="1">
                <a:latin typeface="Courier New"/>
                <a:cs typeface="Courier New"/>
              </a:rPr>
              <a:t>enable_mim_decap</a:t>
            </a:r>
            <a:r>
              <a:rPr lang="nb-NO" sz="1100" dirty="0" smtClean="0">
                <a:latin typeface="Courier New"/>
                <a:cs typeface="Courier New"/>
              </a:rPr>
              <a:t>;</a:t>
            </a:r>
          </a:p>
          <a:p>
            <a:r>
              <a:rPr lang="nb-NO" sz="1100" dirty="0">
                <a:latin typeface="Courier New"/>
                <a:cs typeface="Courier New"/>
              </a:rPr>
              <a:t> </a:t>
            </a:r>
            <a:r>
              <a:rPr lang="nb-NO" sz="1100" dirty="0" smtClean="0">
                <a:latin typeface="Courier New"/>
                <a:cs typeface="Courier New"/>
              </a:rPr>
              <a:t>   }</a:t>
            </a:r>
            <a:endParaRPr lang="nb-NO" sz="1100" dirty="0">
              <a:latin typeface="Courier New"/>
              <a:cs typeface="Courier New"/>
            </a:endParaRPr>
          </a:p>
          <a:p>
            <a:r>
              <a:rPr lang="nb-NO" sz="1100" dirty="0">
                <a:latin typeface="Courier New"/>
                <a:cs typeface="Courier New"/>
              </a:rPr>
              <a:t>}</a:t>
            </a:r>
          </a:p>
          <a:p>
            <a:r>
              <a:rPr lang="nb-NO" sz="1100" b="1" dirty="0" err="1">
                <a:latin typeface="Courier New"/>
                <a:cs typeface="Courier New"/>
              </a:rPr>
              <a:t>control</a:t>
            </a:r>
            <a:r>
              <a:rPr lang="nb-NO" sz="1100" dirty="0">
                <a:latin typeface="Courier New"/>
                <a:cs typeface="Courier New"/>
              </a:rPr>
              <a:t> </a:t>
            </a:r>
            <a:r>
              <a:rPr lang="nb-NO" sz="1100" dirty="0" err="1">
                <a:latin typeface="Courier New"/>
                <a:cs typeface="Courier New"/>
              </a:rPr>
              <a:t>process_router_mac_lookup</a:t>
            </a:r>
            <a:r>
              <a:rPr lang="nb-NO" sz="1100" dirty="0">
                <a:latin typeface="Courier New"/>
                <a:cs typeface="Courier New"/>
              </a:rPr>
              <a:t> {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</a:t>
            </a:r>
            <a:r>
              <a:rPr lang="nb-NO" sz="1100" b="1" dirty="0" err="1">
                <a:latin typeface="Courier New"/>
                <a:cs typeface="Courier New"/>
              </a:rPr>
              <a:t>apply</a:t>
            </a:r>
            <a:r>
              <a:rPr lang="nb-NO" sz="1100" b="1" dirty="0">
                <a:latin typeface="Courier New"/>
                <a:cs typeface="Courier New"/>
              </a:rPr>
              <a:t>(</a:t>
            </a:r>
            <a:r>
              <a:rPr lang="nb-NO" sz="1100" b="1" dirty="0" err="1">
                <a:latin typeface="Courier New"/>
                <a:cs typeface="Courier New"/>
              </a:rPr>
              <a:t>router_mac</a:t>
            </a:r>
            <a:r>
              <a:rPr lang="nb-NO" sz="1100" dirty="0">
                <a:latin typeface="Courier New"/>
                <a:cs typeface="Courier New"/>
              </a:rPr>
              <a:t>) {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>
                <a:solidFill>
                  <a:srgbClr val="0000FF"/>
                </a:solidFill>
                <a:latin typeface="Courier New"/>
                <a:cs typeface="Courier New"/>
              </a:rPr>
              <a:t>enable_ipv4_lookup</a:t>
            </a:r>
            <a:r>
              <a:rPr lang="nb-NO" sz="1100" dirty="0">
                <a:latin typeface="Courier New"/>
                <a:cs typeface="Courier New"/>
              </a:rPr>
              <a:t> { process_ipv4_fib(); }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>
                <a:solidFill>
                  <a:srgbClr val="0000FF"/>
                </a:solidFill>
                <a:latin typeface="Courier New"/>
                <a:cs typeface="Courier New"/>
              </a:rPr>
              <a:t>enable_ipv6_lookup</a:t>
            </a:r>
            <a:r>
              <a:rPr lang="nb-NO" sz="1100" dirty="0">
                <a:latin typeface="Courier New"/>
                <a:cs typeface="Courier New"/>
              </a:rPr>
              <a:t> { process_ipv6_fib(); }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        </a:t>
            </a:r>
            <a:r>
              <a:rPr lang="nb-NO" sz="1100" dirty="0" err="1">
                <a:solidFill>
                  <a:srgbClr val="0000FF"/>
                </a:solidFill>
                <a:latin typeface="Courier New"/>
                <a:cs typeface="Courier New"/>
              </a:rPr>
              <a:t>enable_mpls_decap</a:t>
            </a:r>
            <a:r>
              <a:rPr lang="nb-NO" sz="1100" dirty="0">
                <a:latin typeface="Courier New"/>
                <a:cs typeface="Courier New"/>
              </a:rPr>
              <a:t>  { </a:t>
            </a:r>
            <a:r>
              <a:rPr lang="nb-NO" sz="1100" dirty="0" err="1">
                <a:latin typeface="Courier New"/>
                <a:cs typeface="Courier New"/>
              </a:rPr>
              <a:t>process_mpls_label_lookup</a:t>
            </a:r>
            <a:r>
              <a:rPr lang="nb-NO" sz="1100" dirty="0">
                <a:latin typeface="Courier New"/>
                <a:cs typeface="Courier New"/>
              </a:rPr>
              <a:t>(); }</a:t>
            </a:r>
          </a:p>
          <a:p>
            <a:r>
              <a:rPr lang="nb-NO" sz="1100" dirty="0">
                <a:latin typeface="Courier New"/>
                <a:cs typeface="Courier New"/>
              </a:rPr>
              <a:t>           /* etc. */</a:t>
            </a:r>
          </a:p>
          <a:p>
            <a:r>
              <a:rPr lang="nb-NO" sz="1100" dirty="0">
                <a:latin typeface="Courier New"/>
                <a:cs typeface="Courier New"/>
              </a:rPr>
              <a:t>    }</a:t>
            </a:r>
            <a:br>
              <a:rPr lang="nb-NO" sz="1100" dirty="0">
                <a:latin typeface="Courier New"/>
                <a:cs typeface="Courier New"/>
              </a:rPr>
            </a:br>
            <a:r>
              <a:rPr lang="nb-NO" sz="1100" dirty="0">
                <a:latin typeface="Courier New"/>
                <a:cs typeface="Courier New"/>
              </a:rPr>
              <a:t>}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Branching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5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iss branching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6"/>
          </p:nvPr>
        </p:nvSpPr>
        <p:spPr>
          <a:xfrm>
            <a:off x="2455333" y="1257300"/>
            <a:ext cx="4267200" cy="360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1000" b="1" dirty="0" smtClean="0">
                <a:latin typeface="Courier New"/>
                <a:cs typeface="Courier New"/>
              </a:rPr>
              <a:t>action </a:t>
            </a:r>
            <a:r>
              <a:rPr lang="nb-NO" sz="100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on_miss</a:t>
            </a:r>
            <a:r>
              <a:rPr lang="nb-NO" sz="1000" dirty="0" smtClean="0">
                <a:latin typeface="Courier New"/>
                <a:cs typeface="Courier New"/>
              </a:rPr>
              <a:t>() {}</a:t>
            </a:r>
          </a:p>
          <a:p>
            <a:pPr marL="0" indent="0">
              <a:buNone/>
            </a:pPr>
            <a:endParaRPr lang="nb-NO" sz="10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b-NO" sz="1000" b="1" dirty="0" err="1" smtClean="0">
                <a:latin typeface="Courier New"/>
                <a:cs typeface="Courier New"/>
              </a:rPr>
              <a:t>table</a:t>
            </a:r>
            <a:r>
              <a:rPr lang="nb-NO" sz="1000" b="1" dirty="0" smtClean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ipv4_fib {</a:t>
            </a:r>
          </a:p>
          <a:p>
            <a:pPr marL="0" indent="0">
              <a:buNone/>
            </a:pPr>
            <a:r>
              <a:rPr lang="nb-NO" sz="1000" b="1" dirty="0">
                <a:latin typeface="Courier New"/>
                <a:cs typeface="Courier New"/>
              </a:rPr>
              <a:t> </a:t>
            </a:r>
            <a:r>
              <a:rPr lang="nb-NO" sz="1000" b="1" dirty="0" smtClean="0">
                <a:latin typeface="Courier New"/>
                <a:cs typeface="Courier New"/>
              </a:rPr>
              <a:t>  </a:t>
            </a:r>
            <a:r>
              <a:rPr lang="nb-NO" sz="1000" b="1" dirty="0" err="1" smtClean="0">
                <a:latin typeface="Courier New"/>
                <a:cs typeface="Courier New"/>
              </a:rPr>
              <a:t>reads</a:t>
            </a:r>
            <a:r>
              <a:rPr lang="nb-NO" sz="1000" b="1" dirty="0" smtClean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nb-NO" sz="1000" dirty="0" smtClean="0">
                <a:latin typeface="Courier New"/>
                <a:cs typeface="Courier New"/>
              </a:rPr>
              <a:t>   . . .</a:t>
            </a:r>
          </a:p>
          <a:p>
            <a:pPr marL="0" indent="0">
              <a:buNone/>
            </a:pPr>
            <a:r>
              <a:rPr lang="nb-NO" sz="1000" dirty="0" smtClean="0">
                <a:latin typeface="Courier New"/>
                <a:cs typeface="Courier New"/>
              </a:rPr>
              <a:t>   }</a:t>
            </a:r>
          </a:p>
          <a:p>
            <a:pPr marL="0" indent="0">
              <a:buNone/>
            </a:pPr>
            <a:r>
              <a:rPr lang="nb-NO" sz="1000" b="1" dirty="0" smtClean="0">
                <a:latin typeface="Courier New"/>
                <a:cs typeface="Courier New"/>
              </a:rPr>
              <a:t>   </a:t>
            </a:r>
            <a:r>
              <a:rPr lang="nb-NO" sz="1000" b="1" dirty="0" err="1" smtClean="0">
                <a:latin typeface="Courier New"/>
                <a:cs typeface="Courier New"/>
              </a:rPr>
              <a:t>actions</a:t>
            </a:r>
            <a:r>
              <a:rPr lang="nb-NO" sz="1000" b="1" dirty="0" smtClean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{</a:t>
            </a:r>
          </a:p>
          <a:p>
            <a:pPr marL="0" indent="0">
              <a:buNone/>
            </a:pPr>
            <a:r>
              <a:rPr lang="nb-NO" sz="1000" dirty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      l3_switch;</a:t>
            </a:r>
          </a:p>
          <a:p>
            <a:pPr marL="0" indent="0">
              <a:buNone/>
            </a:pPr>
            <a:r>
              <a:rPr lang="nb-NO" sz="1000" dirty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      l3_l2_switch;</a:t>
            </a:r>
          </a:p>
          <a:p>
            <a:pPr marL="0" indent="0">
              <a:buNone/>
            </a:pPr>
            <a:r>
              <a:rPr lang="nb-NO" sz="1000" dirty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      l3_switch_nexthop;</a:t>
            </a:r>
          </a:p>
          <a:p>
            <a:pPr marL="0" indent="0">
              <a:buNone/>
            </a:pPr>
            <a:r>
              <a:rPr lang="nb-NO" sz="1000" dirty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      l3_switch_ecmp;</a:t>
            </a:r>
          </a:p>
          <a:p>
            <a:pPr marL="0" indent="0">
              <a:buNone/>
            </a:pPr>
            <a:r>
              <a:rPr lang="nb-NO" sz="1000" dirty="0">
                <a:latin typeface="Courier New"/>
                <a:cs typeface="Courier New"/>
              </a:rPr>
              <a:t> </a:t>
            </a:r>
            <a:r>
              <a:rPr lang="nb-NO" sz="1000" dirty="0" smtClean="0">
                <a:latin typeface="Courier New"/>
                <a:cs typeface="Courier New"/>
              </a:rPr>
              <a:t>      </a:t>
            </a:r>
            <a:r>
              <a:rPr lang="nb-NO" sz="100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on_miss</a:t>
            </a:r>
            <a:r>
              <a:rPr lang="nb-NO" sz="10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nb-NO" sz="1000" dirty="0" smtClean="0">
                <a:latin typeface="Courier New"/>
                <a:cs typeface="Courier New"/>
              </a:rPr>
              <a:t>   }</a:t>
            </a:r>
          </a:p>
          <a:p>
            <a:pPr marL="0" indent="0">
              <a:buNone/>
            </a:pPr>
            <a:r>
              <a:rPr lang="nb-NO" sz="10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nb-NO" sz="10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b-NO" sz="1000" b="1" dirty="0" err="1" smtClean="0">
                <a:latin typeface="Courier New"/>
                <a:cs typeface="Courier New"/>
              </a:rPr>
              <a:t>control</a:t>
            </a:r>
            <a:r>
              <a:rPr lang="nb-NO" sz="1000" dirty="0" smtClean="0">
                <a:latin typeface="Courier New"/>
                <a:cs typeface="Courier New"/>
              </a:rPr>
              <a:t> </a:t>
            </a:r>
            <a:r>
              <a:rPr lang="nb-NO" sz="1000" dirty="0">
                <a:latin typeface="Courier New"/>
                <a:cs typeface="Courier New"/>
              </a:rPr>
              <a:t>process_ipv4_fib {</a:t>
            </a:r>
            <a:br>
              <a:rPr lang="nb-NO" sz="1000" dirty="0">
                <a:latin typeface="Courier New"/>
                <a:cs typeface="Courier New"/>
              </a:rPr>
            </a:br>
            <a:r>
              <a:rPr lang="nb-NO" sz="1000" dirty="0">
                <a:latin typeface="Courier New"/>
                <a:cs typeface="Courier New"/>
              </a:rPr>
              <a:t>    </a:t>
            </a:r>
            <a:r>
              <a:rPr lang="nb-NO" sz="1000" b="1" dirty="0" err="1">
                <a:latin typeface="Courier New"/>
                <a:cs typeface="Courier New"/>
              </a:rPr>
              <a:t>apply</a:t>
            </a:r>
            <a:r>
              <a:rPr lang="nb-NO" sz="1000" b="1" dirty="0">
                <a:latin typeface="Courier New"/>
                <a:cs typeface="Courier New"/>
              </a:rPr>
              <a:t>(</a:t>
            </a:r>
            <a:r>
              <a:rPr lang="nb-NO" sz="1000" dirty="0">
                <a:latin typeface="Courier New"/>
                <a:cs typeface="Courier New"/>
              </a:rPr>
              <a:t>ipv4_fib) {</a:t>
            </a:r>
            <a:br>
              <a:rPr lang="nb-NO" sz="1000" dirty="0">
                <a:latin typeface="Courier New"/>
                <a:cs typeface="Courier New"/>
              </a:rPr>
            </a:br>
            <a:r>
              <a:rPr lang="nb-NO" sz="1000" dirty="0">
                <a:latin typeface="Courier New"/>
                <a:cs typeface="Courier New"/>
              </a:rPr>
              <a:t>        </a:t>
            </a:r>
            <a:r>
              <a:rPr lang="nb-NO" sz="100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on_miss</a:t>
            </a:r>
            <a:r>
              <a:rPr lang="nb-NO" sz="1000" dirty="0" smtClean="0">
                <a:latin typeface="Courier New"/>
                <a:cs typeface="Courier New"/>
              </a:rPr>
              <a:t> </a:t>
            </a:r>
            <a:r>
              <a:rPr lang="nb-NO" sz="1000" dirty="0">
                <a:latin typeface="Courier New"/>
                <a:cs typeface="Courier New"/>
              </a:rPr>
              <a:t>{</a:t>
            </a:r>
            <a:br>
              <a:rPr lang="nb-NO" sz="1000" dirty="0">
                <a:latin typeface="Courier New"/>
                <a:cs typeface="Courier New"/>
              </a:rPr>
            </a:br>
            <a:r>
              <a:rPr lang="nb-NO" sz="1000" dirty="0">
                <a:latin typeface="Courier New"/>
                <a:cs typeface="Courier New"/>
              </a:rPr>
              <a:t>            </a:t>
            </a:r>
            <a:r>
              <a:rPr lang="nb-NO" sz="1000" b="1" dirty="0" err="1">
                <a:latin typeface="Courier New"/>
                <a:cs typeface="Courier New"/>
              </a:rPr>
              <a:t>apply</a:t>
            </a:r>
            <a:r>
              <a:rPr lang="nb-NO" sz="1000" b="1" dirty="0">
                <a:latin typeface="Courier New"/>
                <a:cs typeface="Courier New"/>
              </a:rPr>
              <a:t>(</a:t>
            </a:r>
            <a:r>
              <a:rPr lang="nb-NO" sz="1000" dirty="0">
                <a:latin typeface="Courier New"/>
                <a:cs typeface="Courier New"/>
              </a:rPr>
              <a:t>ipv4_fib_lpm);</a:t>
            </a:r>
            <a:br>
              <a:rPr lang="nb-NO" sz="1000" dirty="0">
                <a:latin typeface="Courier New"/>
                <a:cs typeface="Courier New"/>
              </a:rPr>
            </a:br>
            <a:r>
              <a:rPr lang="nb-NO" sz="1000" dirty="0">
                <a:latin typeface="Courier New"/>
                <a:cs typeface="Courier New"/>
              </a:rPr>
              <a:t>        }</a:t>
            </a:r>
          </a:p>
          <a:p>
            <a:pPr marL="0" indent="0">
              <a:buNone/>
            </a:pPr>
            <a:r>
              <a:rPr lang="nb-NO" sz="1000" dirty="0">
                <a:latin typeface="Courier New"/>
                <a:cs typeface="Courier New"/>
              </a:rPr>
              <a:t>    }</a:t>
            </a:r>
            <a:br>
              <a:rPr lang="nb-NO" sz="1000" dirty="0">
                <a:latin typeface="Courier New"/>
                <a:cs typeface="Courier New"/>
              </a:rPr>
            </a:br>
            <a:r>
              <a:rPr lang="nb-NO" sz="1000" dirty="0">
                <a:latin typeface="Courier New"/>
                <a:cs typeface="Courier New"/>
              </a:rPr>
              <a:t>}</a:t>
            </a:r>
            <a:endParaRPr lang="en-US" sz="10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588933" y="3181350"/>
            <a:ext cx="1676400" cy="442674"/>
          </a:xfrm>
          <a:prstGeom prst="wedgeRoundRectCallout">
            <a:avLst>
              <a:gd name="adj1" fmla="val -103677"/>
              <a:gd name="adj2" fmla="val -414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000" dirty="0" smtClean="0"/>
              <a:t>We choose to use only </a:t>
            </a:r>
            <a:r>
              <a:rPr lang="en-US" sz="1000" smtClean="0"/>
              <a:t>this action </a:t>
            </a:r>
            <a:r>
              <a:rPr lang="en-US" sz="1000" dirty="0"/>
              <a:t>as the default</a:t>
            </a:r>
          </a:p>
        </p:txBody>
      </p:sp>
    </p:spTree>
    <p:extLst>
      <p:ext uri="{BB962C8B-B14F-4D97-AF65-F5344CB8AC3E}">
        <p14:creationId xmlns:p14="http://schemas.microsoft.com/office/powerpoint/2010/main" val="20691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758228"/>
            <a:ext cx="4305300" cy="28575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process_counters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my_meta.drop_packet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== 0) {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bd_counter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metadata.bd_counter_index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vrf_counter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metadata.vrf_counter_index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Executing actions in the control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Actions cannot be directly referenced in the control flow functions</a:t>
            </a:r>
          </a:p>
          <a:p>
            <a:pPr lvl="1"/>
            <a:r>
              <a:rPr lang="en-US" dirty="0"/>
              <a:t>Instead, they need to be “wrapped” into </a:t>
            </a:r>
            <a:r>
              <a:rPr lang="en-US" dirty="0" smtClean="0"/>
              <a:t>tables</a:t>
            </a:r>
          </a:p>
          <a:p>
            <a:r>
              <a:rPr lang="en-US" dirty="0" smtClean="0"/>
              <a:t>Tables without keys can be used to implement unconditional execution</a:t>
            </a:r>
          </a:p>
          <a:p>
            <a:pPr lvl="1"/>
            <a:r>
              <a:rPr lang="en-US" dirty="0" smtClean="0"/>
              <a:t>They always miss and hence the desired action needs to be set as a default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4572000" y="742950"/>
            <a:ext cx="4267200" cy="2857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action </a:t>
            </a:r>
            <a:r>
              <a:rPr lang="en-US" b="1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update_counters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count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bd_counter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metadata.bd_counter_index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vrf_counter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metadata.vrf_counter_index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table 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do_process_counters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actions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err="1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update_counters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process_counters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if 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my_meta.drop_packet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== 0) {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do_process_counters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>
          <a:xfrm>
            <a:off x="152400" y="758228"/>
            <a:ext cx="4305300" cy="142875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1"/>
          </p:cNvCxnSpPr>
          <p:nvPr/>
        </p:nvCxnSpPr>
        <p:spPr>
          <a:xfrm flipV="1">
            <a:off x="152400" y="758228"/>
            <a:ext cx="4305300" cy="142875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/>
          <p:cNvSpPr/>
          <p:nvPr/>
        </p:nvSpPr>
        <p:spPr>
          <a:xfrm>
            <a:off x="6332899" y="2219231"/>
            <a:ext cx="1283329" cy="354217"/>
          </a:xfrm>
          <a:prstGeom prst="wedgeRoundRectCallout">
            <a:avLst>
              <a:gd name="adj1" fmla="val -81679"/>
              <a:gd name="adj2" fmla="val -5443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This action must be set as a default for this table by the control plane</a:t>
            </a:r>
          </a:p>
        </p:txBody>
      </p:sp>
    </p:spTree>
    <p:extLst>
      <p:ext uri="{BB962C8B-B14F-4D97-AF65-F5344CB8AC3E}">
        <p14:creationId xmlns:p14="http://schemas.microsoft.com/office/powerpoint/2010/main" val="20442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Action Profiles</a:t>
            </a:r>
          </a:p>
          <a:p>
            <a:r>
              <a:rPr lang="en-US" dirty="0" smtClean="0"/>
              <a:t>Packet Digests</a:t>
            </a:r>
          </a:p>
          <a:p>
            <a:r>
              <a:rPr lang="en-US" dirty="0" smtClean="0"/>
              <a:t>Packet Resubmit/Recirculation</a:t>
            </a:r>
          </a:p>
          <a:p>
            <a:r>
              <a:rPr lang="en-US" dirty="0" smtClean="0"/>
              <a:t>Packet 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4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Profiles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Separate table match entries from actions and action data</a:t>
            </a:r>
          </a:p>
          <a:p>
            <a:r>
              <a:rPr lang="en-US" dirty="0" smtClean="0"/>
              <a:t>Allow multiple entries to share same action data</a:t>
            </a:r>
          </a:p>
          <a:p>
            <a:pPr lvl="1"/>
            <a:r>
              <a:rPr lang="en-US" dirty="0" smtClean="0"/>
              <a:t>Saves space</a:t>
            </a:r>
          </a:p>
          <a:p>
            <a:pPr lvl="1"/>
            <a:r>
              <a:rPr lang="en-US" dirty="0" smtClean="0"/>
              <a:t>Allows quick update of multiple entries</a:t>
            </a:r>
          </a:p>
          <a:p>
            <a:r>
              <a:rPr lang="en-US" dirty="0" smtClean="0"/>
              <a:t>Allow multiple actions/</a:t>
            </a:r>
            <a:r>
              <a:rPr lang="en-US" dirty="0" err="1" smtClean="0"/>
              <a:t>action_data</a:t>
            </a:r>
            <a:r>
              <a:rPr lang="en-US" dirty="0" smtClean="0"/>
              <a:t> per entry</a:t>
            </a:r>
          </a:p>
          <a:p>
            <a:pPr lvl="1"/>
            <a:r>
              <a:rPr lang="en-US" dirty="0" smtClean="0"/>
              <a:t>This is called “dynamic action selection”</a:t>
            </a:r>
          </a:p>
          <a:p>
            <a:pPr lvl="1"/>
            <a:r>
              <a:rPr lang="en-US" dirty="0" smtClean="0"/>
              <a:t>Used to implement LAG or ECMP</a:t>
            </a:r>
          </a:p>
          <a:p>
            <a:r>
              <a:rPr lang="en-US" dirty="0" smtClean="0"/>
              <a:t>Can be more efficient compared to explicit implementation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2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1125" b="1" dirty="0"/>
              <a:t>Actions can be complex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200" b="1" dirty="0">
                <a:latin typeface="Courier New"/>
                <a:cs typeface="Courier New"/>
              </a:rPr>
              <a:t>action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set_bd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bd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vrf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rmac_group</a:t>
            </a:r>
            <a:r>
              <a:rPr lang="en-US" sz="1200" dirty="0">
                <a:latin typeface="Courier New"/>
                <a:cs typeface="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    ipv4_unicast_enabled, ipv6_unicast_enabled,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    ipv4_urpf_mode, ipv6_urpf_mode,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igmp_snooping_enabled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mld_snooping_enabled</a:t>
            </a:r>
            <a:r>
              <a:rPr lang="en-US" sz="1200" dirty="0">
                <a:latin typeface="Courier New"/>
                <a:cs typeface="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bd_label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stp_group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err="1">
                <a:latin typeface="Courier New"/>
                <a:cs typeface="Courier New"/>
              </a:rPr>
              <a:t>stats_idx</a:t>
            </a:r>
            <a:r>
              <a:rPr lang="en-US" sz="1200" dirty="0">
                <a:latin typeface="Courier New"/>
                <a:cs typeface="Courier New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err="1">
                <a:latin typeface="Courier New"/>
                <a:cs typeface="Courier New"/>
              </a:rPr>
              <a:t>exclusion_id</a:t>
            </a:r>
            <a:r>
              <a:rPr lang="en-US" sz="1200" dirty="0">
                <a:latin typeface="Courier New"/>
                <a:cs typeface="Courier New"/>
              </a:rPr>
              <a:t>)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(l3_metadata.vrf, </a:t>
            </a:r>
            <a:r>
              <a:rPr lang="en-US" sz="1200" dirty="0" err="1">
                <a:latin typeface="Courier New"/>
                <a:cs typeface="Courier New"/>
              </a:rPr>
              <a:t>vrf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(ipv4_metadata.ipv4_unicast_enabled, </a:t>
            </a:r>
            <a:r>
              <a:rPr lang="en-US" sz="1200" dirty="0" smtClean="0">
                <a:latin typeface="Courier New"/>
                <a:cs typeface="Courier New"/>
              </a:rPr>
              <a:t>      ipv4_unicast_enabled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(ipv6_metadata.ipv6_unicast_enabled, </a:t>
            </a:r>
            <a:r>
              <a:rPr lang="en-US" sz="1200" dirty="0" smtClean="0">
                <a:latin typeface="Courier New"/>
                <a:cs typeface="Courier New"/>
              </a:rPr>
              <a:t>      ipv6_unicast_enabled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(ipv4_metadata.ipv4_urpf_mode, </a:t>
            </a:r>
            <a:r>
              <a:rPr lang="en-US" sz="1200" dirty="0" smtClean="0">
                <a:latin typeface="Courier New"/>
                <a:cs typeface="Courier New"/>
              </a:rPr>
              <a:t>            ipv4_urpf_mode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(ipv6_metadata.ipv6_urpf_mode, </a:t>
            </a:r>
            <a:r>
              <a:rPr lang="en-US" sz="1200" dirty="0" smtClean="0">
                <a:latin typeface="Courier New"/>
                <a:cs typeface="Courier New"/>
              </a:rPr>
              <a:t>            ipv6_urpf_mode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(l3_metadata.rmac_group, </a:t>
            </a:r>
            <a:r>
              <a:rPr lang="en-US" sz="1200" dirty="0" smtClean="0">
                <a:latin typeface="Courier New"/>
                <a:cs typeface="Courier New"/>
              </a:rPr>
              <a:t>                  </a:t>
            </a:r>
            <a:r>
              <a:rPr lang="en-US" sz="1200" dirty="0" err="1" smtClean="0">
                <a:latin typeface="Courier New"/>
                <a:cs typeface="Courier New"/>
              </a:rPr>
              <a:t>rmac_group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acl_metadata.bd_label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smtClean="0">
                <a:latin typeface="Courier New"/>
                <a:cs typeface="Courier New"/>
              </a:rPr>
              <a:t>                   </a:t>
            </a:r>
            <a:r>
              <a:rPr lang="en-US" sz="1200" dirty="0" err="1" smtClean="0">
                <a:latin typeface="Courier New"/>
                <a:cs typeface="Courier New"/>
              </a:rPr>
              <a:t>bd_label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ingress_metadata.bd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smtClean="0">
                <a:latin typeface="Courier New"/>
                <a:cs typeface="Courier New"/>
              </a:rPr>
              <a:t>                     </a:t>
            </a:r>
            <a:r>
              <a:rPr lang="en-US" sz="1200" dirty="0" err="1" smtClean="0">
                <a:latin typeface="Courier New"/>
                <a:cs typeface="Courier New"/>
              </a:rPr>
              <a:t>bd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ingress_metadata.outer_bd</a:t>
            </a:r>
            <a:r>
              <a:rPr lang="en-US" sz="1200" dirty="0">
                <a:latin typeface="Courier New"/>
                <a:cs typeface="Courier New"/>
              </a:rPr>
              <a:t>, </a:t>
            </a:r>
            <a:r>
              <a:rPr lang="en-US" sz="1200" dirty="0" smtClean="0">
                <a:latin typeface="Courier New"/>
                <a:cs typeface="Courier New"/>
              </a:rPr>
              <a:t>               </a:t>
            </a:r>
            <a:r>
              <a:rPr lang="en-US" sz="1200" dirty="0" err="1" smtClean="0">
                <a:latin typeface="Courier New"/>
                <a:cs typeface="Courier New"/>
              </a:rPr>
              <a:t>bd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(l2_metadata.stp_group, </a:t>
            </a:r>
            <a:r>
              <a:rPr lang="en-US" sz="1200" dirty="0" smtClean="0">
                <a:latin typeface="Courier New"/>
                <a:cs typeface="Courier New"/>
              </a:rPr>
              <a:t>                   </a:t>
            </a:r>
            <a:r>
              <a:rPr lang="en-US" sz="1200" dirty="0" err="1" smtClean="0">
                <a:latin typeface="Courier New"/>
                <a:cs typeface="Courier New"/>
              </a:rPr>
              <a:t>stp_group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(l2_metadata.bd_stats_idx, </a:t>
            </a:r>
            <a:r>
              <a:rPr lang="en-US" sz="1200" dirty="0" smtClean="0">
                <a:latin typeface="Courier New"/>
                <a:cs typeface="Courier New"/>
              </a:rPr>
              <a:t>                </a:t>
            </a:r>
            <a:r>
              <a:rPr lang="en-US" sz="1200" dirty="0" err="1" smtClean="0">
                <a:latin typeface="Courier New"/>
                <a:cs typeface="Courier New"/>
              </a:rPr>
              <a:t>stats_idx</a:t>
            </a:r>
            <a:r>
              <a:rPr lang="en-US" sz="1200" dirty="0" smtClean="0">
                <a:latin typeface="Courier New"/>
                <a:cs typeface="Courier New"/>
              </a:rPr>
              <a:t>);</a:t>
            </a:r>
            <a:endParaRPr lang="en-US" sz="120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 smtClean="0">
                <a:latin typeface="Courier New"/>
                <a:cs typeface="Courier New"/>
              </a:rPr>
              <a:t>modify_field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multicast_metadata.igmp_snooping_enabled</a:t>
            </a:r>
            <a:r>
              <a:rPr lang="en-US" sz="1200" dirty="0" smtClean="0">
                <a:latin typeface="Courier New"/>
                <a:cs typeface="Courier New"/>
              </a:rPr>
              <a:t>, </a:t>
            </a:r>
            <a:r>
              <a:rPr lang="en-US" sz="1200" dirty="0" err="1" smtClean="0">
                <a:latin typeface="Courier New"/>
                <a:cs typeface="Courier New"/>
              </a:rPr>
              <a:t>igmp_snooping_enabled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 smtClean="0">
                <a:latin typeface="Courier New"/>
                <a:cs typeface="Courier New"/>
              </a:rPr>
              <a:t>modify_field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multicast_metadata.mld_snooping_enabled</a:t>
            </a:r>
            <a:r>
              <a:rPr lang="en-US" sz="1200" dirty="0" smtClean="0">
                <a:latin typeface="Courier New"/>
                <a:cs typeface="Courier New"/>
              </a:rPr>
              <a:t>,  </a:t>
            </a:r>
            <a:r>
              <a:rPr lang="en-US" sz="1200" dirty="0" err="1" smtClean="0">
                <a:latin typeface="Courier New"/>
                <a:cs typeface="Courier New"/>
              </a:rPr>
              <a:t>mld_snooping_enabled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b="1" dirty="0" err="1">
                <a:latin typeface="Courier New"/>
                <a:cs typeface="Courier New"/>
              </a:rPr>
              <a:t>modify_field</a:t>
            </a:r>
            <a:r>
              <a:rPr lang="en-US" sz="1200" dirty="0">
                <a:latin typeface="Courier New"/>
                <a:cs typeface="Courier New"/>
              </a:rPr>
              <a:t>(ig_intr_md_for_tm.level1_exclusion_id,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exclusion_id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05400" y="895350"/>
            <a:ext cx="1657350" cy="482204"/>
          </a:xfrm>
          <a:prstGeom prst="wedgeRoundRectCallout">
            <a:avLst>
              <a:gd name="adj1" fmla="val -67224"/>
              <a:gd name="adj2" fmla="val 758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60-70 bits for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5850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050" b="1" dirty="0"/>
              <a:t>Each entry has its own </a:t>
            </a:r>
            <a:r>
              <a:rPr lang="en-US" sz="1050" b="1" dirty="0" smtClean="0"/>
              <a:t>action, many entries do the same action </a:t>
            </a:r>
            <a:r>
              <a:rPr lang="en-US" sz="1050" b="1" dirty="0"/>
              <a:t>– the table uses too much space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nl-NL" sz="1100" b="1" dirty="0" err="1">
                <a:latin typeface="Courier New"/>
                <a:cs typeface="Courier New"/>
              </a:rPr>
              <a:t>table</a:t>
            </a:r>
            <a:r>
              <a:rPr lang="nl-NL" sz="1100" dirty="0">
                <a:latin typeface="Courier New"/>
                <a:cs typeface="Courier New"/>
              </a:rPr>
              <a:t> </a:t>
            </a:r>
            <a:r>
              <a:rPr lang="nl-NL" sz="1100" dirty="0" err="1">
                <a:latin typeface="Courier New"/>
                <a:cs typeface="Courier New"/>
              </a:rPr>
              <a:t>port_vlan_mapping</a:t>
            </a:r>
            <a:r>
              <a:rPr lang="nl-NL" sz="1100" dirty="0">
                <a:latin typeface="Courier New"/>
                <a:cs typeface="Courier New"/>
              </a:rPr>
              <a:t> {</a:t>
            </a:r>
          </a:p>
          <a:p>
            <a:r>
              <a:rPr lang="nl-NL" sz="1100" dirty="0">
                <a:latin typeface="Courier New"/>
                <a:cs typeface="Courier New"/>
              </a:rPr>
              <a:t>    </a:t>
            </a:r>
            <a:r>
              <a:rPr lang="nl-NL" sz="1100" b="1" dirty="0" err="1">
                <a:latin typeface="Courier New"/>
                <a:cs typeface="Courier New"/>
              </a:rPr>
              <a:t>reads</a:t>
            </a:r>
            <a:r>
              <a:rPr lang="nl-NL" sz="1100" dirty="0">
                <a:latin typeface="Courier New"/>
                <a:cs typeface="Courier New"/>
              </a:rPr>
              <a:t> {</a:t>
            </a:r>
          </a:p>
          <a:p>
            <a:r>
              <a:rPr lang="nl-NL" sz="1100" dirty="0">
                <a:latin typeface="Courier New"/>
                <a:cs typeface="Courier New"/>
              </a:rPr>
              <a:t>        </a:t>
            </a:r>
            <a:r>
              <a:rPr lang="nl-NL" sz="1100" dirty="0" err="1">
                <a:latin typeface="Courier New"/>
                <a:cs typeface="Courier New"/>
              </a:rPr>
              <a:t>ingress_metadata.ifindex</a:t>
            </a:r>
            <a:r>
              <a:rPr lang="nl-NL" sz="1100" dirty="0">
                <a:latin typeface="Courier New"/>
                <a:cs typeface="Courier New"/>
              </a:rPr>
              <a:t> : exact;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</a:t>
            </a:r>
            <a:r>
              <a:rPr lang="nl-NL" sz="1100" dirty="0" err="1" smtClean="0">
                <a:latin typeface="Courier New"/>
                <a:cs typeface="Courier New"/>
              </a:rPr>
              <a:t>vlan_tag</a:t>
            </a:r>
            <a:r>
              <a:rPr lang="nl-NL" sz="1100" dirty="0" smtClean="0">
                <a:latin typeface="Courier New"/>
                <a:cs typeface="Courier New"/>
              </a:rPr>
              <a:t>[0</a:t>
            </a:r>
            <a:r>
              <a:rPr lang="nl-NL" sz="1100" dirty="0">
                <a:latin typeface="Courier New"/>
                <a:cs typeface="Courier New"/>
              </a:rPr>
              <a:t>]          </a:t>
            </a:r>
            <a:r>
              <a:rPr lang="nl-NL" sz="1100" dirty="0" smtClean="0">
                <a:latin typeface="Courier New"/>
                <a:cs typeface="Courier New"/>
              </a:rPr>
              <a:t>    </a:t>
            </a:r>
            <a:r>
              <a:rPr lang="nl-NL" sz="1100" dirty="0">
                <a:latin typeface="Courier New"/>
                <a:cs typeface="Courier New"/>
              </a:rPr>
              <a:t>: </a:t>
            </a:r>
            <a:r>
              <a:rPr lang="nl-NL" sz="1100" dirty="0" err="1">
                <a:latin typeface="Courier New"/>
                <a:cs typeface="Courier New"/>
              </a:rPr>
              <a:t>valid</a:t>
            </a:r>
            <a:r>
              <a:rPr lang="nl-NL" sz="1100" dirty="0">
                <a:latin typeface="Courier New"/>
                <a:cs typeface="Courier New"/>
              </a:rPr>
              <a:t>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</a:t>
            </a:r>
            <a:r>
              <a:rPr lang="nl-NL" sz="1100" dirty="0" err="1" smtClean="0">
                <a:latin typeface="Courier New"/>
                <a:cs typeface="Courier New"/>
              </a:rPr>
              <a:t>vlan_tag</a:t>
            </a:r>
            <a:r>
              <a:rPr lang="nl-NL" sz="1100" dirty="0" smtClean="0">
                <a:latin typeface="Courier New"/>
                <a:cs typeface="Courier New"/>
              </a:rPr>
              <a:t>[0</a:t>
            </a:r>
            <a:r>
              <a:rPr lang="nl-NL" sz="1100" dirty="0">
                <a:latin typeface="Courier New"/>
                <a:cs typeface="Courier New"/>
              </a:rPr>
              <a:t>].</a:t>
            </a:r>
            <a:r>
              <a:rPr lang="nl-NL" sz="1100" dirty="0" err="1">
                <a:latin typeface="Courier New"/>
                <a:cs typeface="Courier New"/>
              </a:rPr>
              <a:t>vid</a:t>
            </a:r>
            <a:r>
              <a:rPr lang="nl-NL" sz="1100" dirty="0">
                <a:latin typeface="Courier New"/>
                <a:cs typeface="Courier New"/>
              </a:rPr>
              <a:t>       </a:t>
            </a:r>
            <a:r>
              <a:rPr lang="nl-NL" sz="1100" dirty="0" smtClean="0">
                <a:latin typeface="Courier New"/>
                <a:cs typeface="Courier New"/>
              </a:rPr>
              <a:t>   </a:t>
            </a:r>
            <a:r>
              <a:rPr lang="nl-NL" sz="1100" dirty="0">
                <a:latin typeface="Courier New"/>
                <a:cs typeface="Courier New"/>
              </a:rPr>
              <a:t>: exact;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</a:t>
            </a:r>
            <a:r>
              <a:rPr lang="nl-NL" sz="1100" dirty="0" err="1" smtClean="0">
                <a:latin typeface="Courier New"/>
                <a:cs typeface="Courier New"/>
              </a:rPr>
              <a:t>vlan_tag</a:t>
            </a:r>
            <a:r>
              <a:rPr lang="nl-NL" sz="1100" dirty="0" smtClean="0">
                <a:latin typeface="Courier New"/>
                <a:cs typeface="Courier New"/>
              </a:rPr>
              <a:t>[1</a:t>
            </a:r>
            <a:r>
              <a:rPr lang="nl-NL" sz="1100" dirty="0">
                <a:latin typeface="Courier New"/>
                <a:cs typeface="Courier New"/>
              </a:rPr>
              <a:t>]           </a:t>
            </a:r>
            <a:r>
              <a:rPr lang="nl-NL" sz="1100" dirty="0" smtClean="0">
                <a:latin typeface="Courier New"/>
                <a:cs typeface="Courier New"/>
              </a:rPr>
              <a:t>   </a:t>
            </a:r>
            <a:r>
              <a:rPr lang="nl-NL" sz="1100" dirty="0">
                <a:latin typeface="Courier New"/>
                <a:cs typeface="Courier New"/>
              </a:rPr>
              <a:t>: </a:t>
            </a:r>
            <a:r>
              <a:rPr lang="nl-NL" sz="1100" dirty="0" err="1">
                <a:latin typeface="Courier New"/>
                <a:cs typeface="Courier New"/>
              </a:rPr>
              <a:t>valid</a:t>
            </a:r>
            <a:r>
              <a:rPr lang="nl-NL" sz="1100" dirty="0" smtClean="0">
                <a:latin typeface="Courier New"/>
                <a:cs typeface="Courier New"/>
              </a:rPr>
              <a:t>;</a:t>
            </a:r>
            <a:endParaRPr lang="nl-NL" sz="1100" dirty="0">
              <a:latin typeface="Courier New"/>
              <a:cs typeface="Courier New"/>
            </a:endParaRPr>
          </a:p>
          <a:p>
            <a:r>
              <a:rPr lang="nl-NL" sz="1100" dirty="0">
                <a:latin typeface="Courier New"/>
                <a:cs typeface="Courier New"/>
              </a:rPr>
              <a:t>        </a:t>
            </a:r>
            <a:r>
              <a:rPr lang="nl-NL" sz="1100" dirty="0" err="1" smtClean="0">
                <a:latin typeface="Courier New"/>
                <a:cs typeface="Courier New"/>
              </a:rPr>
              <a:t>vlan_tag</a:t>
            </a:r>
            <a:r>
              <a:rPr lang="nl-NL" sz="1100" dirty="0" smtClean="0">
                <a:latin typeface="Courier New"/>
                <a:cs typeface="Courier New"/>
              </a:rPr>
              <a:t>[1</a:t>
            </a:r>
            <a:r>
              <a:rPr lang="nl-NL" sz="1100" dirty="0">
                <a:latin typeface="Courier New"/>
                <a:cs typeface="Courier New"/>
              </a:rPr>
              <a:t>].</a:t>
            </a:r>
            <a:r>
              <a:rPr lang="nl-NL" sz="1100" dirty="0" err="1">
                <a:latin typeface="Courier New"/>
                <a:cs typeface="Courier New"/>
              </a:rPr>
              <a:t>vid</a:t>
            </a:r>
            <a:r>
              <a:rPr lang="nl-NL" sz="1100" dirty="0">
                <a:latin typeface="Courier New"/>
                <a:cs typeface="Courier New"/>
              </a:rPr>
              <a:t>       </a:t>
            </a:r>
            <a:r>
              <a:rPr lang="nl-NL" sz="1100" dirty="0" smtClean="0">
                <a:latin typeface="Courier New"/>
                <a:cs typeface="Courier New"/>
              </a:rPr>
              <a:t>   </a:t>
            </a:r>
            <a:r>
              <a:rPr lang="nl-NL" sz="1100" dirty="0">
                <a:latin typeface="Courier New"/>
                <a:cs typeface="Courier New"/>
              </a:rPr>
              <a:t>: exact;</a:t>
            </a:r>
          </a:p>
          <a:p>
            <a:r>
              <a:rPr lang="nl-NL" sz="1100" dirty="0">
                <a:latin typeface="Courier New"/>
                <a:cs typeface="Courier New"/>
              </a:rPr>
              <a:t>    }</a:t>
            </a:r>
          </a:p>
          <a:p>
            <a:r>
              <a:rPr lang="nl-NL" sz="1100" dirty="0">
                <a:latin typeface="Courier New"/>
                <a:cs typeface="Courier New"/>
              </a:rPr>
              <a:t>    </a:t>
            </a:r>
            <a:r>
              <a:rPr lang="nl-NL" sz="1100" b="1" dirty="0">
                <a:latin typeface="Courier New"/>
                <a:cs typeface="Courier New"/>
              </a:rPr>
              <a:t>actions</a:t>
            </a:r>
            <a:r>
              <a:rPr lang="nl-NL" sz="1100" dirty="0">
                <a:latin typeface="Courier New"/>
                <a:cs typeface="Courier New"/>
              </a:rPr>
              <a:t> {</a:t>
            </a:r>
          </a:p>
          <a:p>
            <a:r>
              <a:rPr lang="nl-NL" sz="1100" dirty="0">
                <a:latin typeface="Courier New"/>
                <a:cs typeface="Courier New"/>
              </a:rPr>
              <a:t>        </a:t>
            </a:r>
            <a:r>
              <a:rPr lang="nl-NL" sz="1100" dirty="0" err="1">
                <a:latin typeface="Courier New"/>
                <a:cs typeface="Courier New"/>
              </a:rPr>
              <a:t>set_bd</a:t>
            </a:r>
            <a:r>
              <a:rPr lang="nl-NL" sz="1100" dirty="0">
                <a:latin typeface="Courier New"/>
                <a:cs typeface="Courier New"/>
              </a:rPr>
              <a:t>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set_bd_ipv4_mcast_switch_ipv6_mcast_switch_flags;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set_bd_ipv4_mcast_switch_ipv6_mcast_route_flags;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set_bd_ipv4_mcast_route_ipv6_mcast_switch_flags;</a:t>
            </a:r>
          </a:p>
          <a:p>
            <a:r>
              <a:rPr lang="nl-NL" sz="1100" dirty="0">
                <a:latin typeface="Courier New"/>
                <a:cs typeface="Courier New"/>
              </a:rPr>
              <a:t>        set_bd_ipv4_mcast_route_ipv6_mcast_route_flags;</a:t>
            </a:r>
          </a:p>
          <a:p>
            <a:r>
              <a:rPr lang="nl-NL" sz="1100" dirty="0">
                <a:latin typeface="Courier New"/>
                <a:cs typeface="Courier New"/>
              </a:rPr>
              <a:t>    }</a:t>
            </a:r>
          </a:p>
          <a:p>
            <a:r>
              <a:rPr lang="nl-NL" sz="1100" dirty="0">
                <a:latin typeface="Courier New"/>
                <a:cs typeface="Courier New"/>
              </a:rPr>
              <a:t>    </a:t>
            </a:r>
            <a:r>
              <a:rPr lang="nl-NL" sz="1100" b="1" dirty="0" err="1">
                <a:latin typeface="Courier New"/>
                <a:cs typeface="Courier New"/>
              </a:rPr>
              <a:t>size</a:t>
            </a:r>
            <a:r>
              <a:rPr lang="nl-NL" sz="1100" dirty="0">
                <a:latin typeface="Courier New"/>
                <a:cs typeface="Courier New"/>
              </a:rPr>
              <a:t> : </a:t>
            </a:r>
            <a:r>
              <a:rPr lang="nl-NL" sz="1100" b="1" dirty="0">
                <a:solidFill>
                  <a:srgbClr val="FF0000"/>
                </a:solidFill>
                <a:latin typeface="Courier New"/>
                <a:cs typeface="Courier New"/>
              </a:rPr>
              <a:t>32768</a:t>
            </a:r>
            <a:r>
              <a:rPr lang="nl-NL" sz="1100" dirty="0">
                <a:latin typeface="Courier New"/>
                <a:cs typeface="Courier New"/>
              </a:rPr>
              <a:t>;</a:t>
            </a:r>
          </a:p>
          <a:p>
            <a:r>
              <a:rPr lang="nl-NL" sz="1100" dirty="0">
                <a:latin typeface="Courier New"/>
                <a:cs typeface="Courier New"/>
              </a:rPr>
              <a:t>}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implementation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29200" y="1607344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9200" y="1821657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9200" y="1500188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ABCD_0123</a:t>
            </a:r>
          </a:p>
        </p:txBody>
      </p:sp>
      <p:sp>
        <p:nvSpPr>
          <p:cNvPr id="8" name="Rectangle 7"/>
          <p:cNvSpPr/>
          <p:nvPr/>
        </p:nvSpPr>
        <p:spPr>
          <a:xfrm>
            <a:off x="5029200" y="2035969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1928813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29200" y="2464594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BA8E_F007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9200" y="1393032"/>
            <a:ext cx="108585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Match Fields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15050" y="1607344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15050" y="1821657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15050" y="1500188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action 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15050" y="2035969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15050" y="1928813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15050" y="2464594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action Z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5050" y="1393032"/>
            <a:ext cx="8001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</a:t>
            </a:r>
            <a:r>
              <a:rPr lang="en-US" sz="750" i="1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Sel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15150" y="1500188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8050" y="1500188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15150" y="160734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58050" y="160734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15150" y="1821657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58050" y="1821657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29500" y="1821657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15150" y="1928813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58050" y="1928813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15150" y="2035969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58050" y="2035969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429500" y="1500188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429500" y="1928813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915150" y="1393189"/>
            <a:ext cx="857250" cy="1074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Data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00950" y="1607344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00950" y="1821657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00950" y="2035969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29200" y="1232297"/>
            <a:ext cx="1885950" cy="160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table </a:t>
            </a:r>
            <a:r>
              <a:rPr lang="en-US" sz="825" dirty="0" err="1">
                <a:solidFill>
                  <a:srgbClr val="4F8AFF"/>
                </a:solidFill>
                <a:latin typeface="Menlo" charset="0"/>
                <a:ea typeface="Menlo" charset="0"/>
                <a:cs typeface="Menlo" charset="0"/>
              </a:rPr>
              <a:t>port_vlan_mapping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43" name="Straight Connector 42"/>
          <p:cNvCxnSpPr>
            <a:stCxn id="61" idx="2"/>
            <a:endCxn id="18" idx="0"/>
          </p:cNvCxnSpPr>
          <p:nvPr/>
        </p:nvCxnSpPr>
        <p:spPr>
          <a:xfrm>
            <a:off x="6515100" y="2357438"/>
            <a:ext cx="0" cy="107156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029200" y="1714501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115050" y="1714501"/>
            <a:ext cx="8001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15150" y="1714501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86600" y="1714501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58050" y="1714501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029200" y="2143126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15050" y="2143126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15150" y="2143126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58050" y="2143126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600950" y="2143126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029200" y="2250282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115050" y="2250282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15150" y="2250282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086600" y="2250282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258050" y="2250282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915150" y="246459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258050" y="246459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600950" y="2464594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901067" y="1500188"/>
            <a:ext cx="228600" cy="1071562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/>
          <p:cNvSpPr/>
          <p:nvPr/>
        </p:nvSpPr>
        <p:spPr>
          <a:xfrm rot="5400000">
            <a:off x="7239000" y="2360402"/>
            <a:ext cx="228600" cy="838200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94413" y="1891897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b="1" dirty="0">
                <a:solidFill>
                  <a:srgbClr val="FF0000"/>
                </a:solidFill>
                <a:latin typeface="Courier New"/>
                <a:cs typeface="Courier New"/>
              </a:rPr>
              <a:t>32768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7006089" y="2898725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b="1" dirty="0" smtClean="0">
                <a:solidFill>
                  <a:srgbClr val="FF0000"/>
                </a:solidFill>
                <a:latin typeface="Courier New"/>
                <a:cs typeface="Courier New"/>
              </a:rPr>
              <a:t>70 bit</a:t>
            </a:r>
            <a:endParaRPr lang="en-US" sz="1100" dirty="0"/>
          </a:p>
        </p:txBody>
      </p:sp>
      <p:sp>
        <p:nvSpPr>
          <p:cNvPr id="65" name="Right Brace 64"/>
          <p:cNvSpPr/>
          <p:nvPr/>
        </p:nvSpPr>
        <p:spPr>
          <a:xfrm rot="5400000">
            <a:off x="5846089" y="1881891"/>
            <a:ext cx="228600" cy="1795221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638800" y="2898725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b="1" dirty="0" smtClean="0">
                <a:solidFill>
                  <a:srgbClr val="FF0000"/>
                </a:solidFill>
                <a:latin typeface="Courier New"/>
                <a:cs typeface="Courier New"/>
              </a:rPr>
              <a:t>~40 bit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2073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1327220" y="2488253"/>
            <a:ext cx="6414150" cy="300082"/>
            <a:chOff x="245626" y="3317670"/>
            <a:chExt cx="8552200" cy="400108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245626" y="3320090"/>
              <a:ext cx="85522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298402" y="3317670"/>
              <a:ext cx="1840935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Switch Pipeline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Protocol-Independent Switch Architecture (PISA)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604517" y="3114514"/>
            <a:ext cx="843256" cy="1220157"/>
            <a:chOff x="1485649" y="3204985"/>
            <a:chExt cx="1124341" cy="2169168"/>
          </a:xfrm>
        </p:grpSpPr>
        <p:sp>
          <p:nvSpPr>
            <p:cNvPr id="72" name="Rectangle 71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1875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666592" y="3118475"/>
            <a:ext cx="843256" cy="1220157"/>
            <a:chOff x="1485649" y="3204985"/>
            <a:chExt cx="1124341" cy="2169168"/>
          </a:xfrm>
        </p:grpSpPr>
        <p:sp>
          <p:nvSpPr>
            <p:cNvPr id="75" name="Rectangle 74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1875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716557" y="3123124"/>
            <a:ext cx="843256" cy="1220157"/>
            <a:chOff x="1485649" y="3204985"/>
            <a:chExt cx="1124341" cy="2169168"/>
          </a:xfrm>
        </p:grpSpPr>
        <p:sp>
          <p:nvSpPr>
            <p:cNvPr id="81" name="Rectangle 80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1875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770292" y="3129844"/>
            <a:ext cx="843256" cy="1220157"/>
            <a:chOff x="1485649" y="3204985"/>
            <a:chExt cx="1124341" cy="2169168"/>
          </a:xfrm>
        </p:grpSpPr>
        <p:sp>
          <p:nvSpPr>
            <p:cNvPr id="87" name="Rectangle 86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1875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920520" y="3292768"/>
            <a:ext cx="414251" cy="389357"/>
            <a:chOff x="8131589" y="4009362"/>
            <a:chExt cx="552334" cy="692189"/>
          </a:xfrm>
        </p:grpSpPr>
        <p:grpSp>
          <p:nvGrpSpPr>
            <p:cNvPr id="118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124" name="Freeform 123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22" name="Straight Connector 12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3" name="Rectangle 142"/>
          <p:cNvSpPr/>
          <p:nvPr/>
        </p:nvSpPr>
        <p:spPr>
          <a:xfrm rot="16200000">
            <a:off x="1507211" y="3539903"/>
            <a:ext cx="1309457" cy="35655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7466" tIns="43733" rIns="87466" bIns="43733" rtlCol="0" anchor="ctr"/>
          <a:lstStyle/>
          <a:p>
            <a:pPr algn="ctr"/>
            <a:r>
              <a:rPr lang="en-US" sz="1350" b="1" dirty="0">
                <a:solidFill>
                  <a:srgbClr val="000000"/>
                </a:solidFill>
              </a:rPr>
              <a:t> </a:t>
            </a:r>
            <a:r>
              <a:rPr lang="en-US" sz="900" b="1" dirty="0">
                <a:solidFill>
                  <a:srgbClr val="000000"/>
                </a:solidFill>
              </a:rPr>
              <a:t>Programmable</a:t>
            </a:r>
          </a:p>
          <a:p>
            <a:pPr algn="ctr"/>
            <a:r>
              <a:rPr lang="en-US" sz="900" b="1" dirty="0">
                <a:solidFill>
                  <a:srgbClr val="000000"/>
                </a:solidFill>
              </a:rPr>
              <a:t>Parser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7356819" y="3297881"/>
            <a:ext cx="384551" cy="893978"/>
            <a:chOff x="2488822" y="2403406"/>
            <a:chExt cx="529093" cy="1589294"/>
          </a:xfrm>
        </p:grpSpPr>
        <p:cxnSp>
          <p:nvCxnSpPr>
            <p:cNvPr id="147" name="Straight Arrow Connector 146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1701599" y="3265822"/>
            <a:ext cx="285831" cy="893978"/>
            <a:chOff x="2488822" y="2403406"/>
            <a:chExt cx="529093" cy="1589294"/>
          </a:xfrm>
        </p:grpSpPr>
        <p:cxnSp>
          <p:nvCxnSpPr>
            <p:cNvPr id="160" name="Straight Arrow Connector 159"/>
            <p:cNvCxnSpPr/>
            <p:nvPr/>
          </p:nvCxnSpPr>
          <p:spPr>
            <a:xfrm flipV="1">
              <a:off x="2493656" y="2403406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2490064" y="2555806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2493656" y="2717444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2493656" y="2871548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2493656" y="3031695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2494729" y="3190805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2493656" y="3352442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2494729" y="3512589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2495802" y="3671699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2493656" y="3833590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2488822" y="3992700"/>
              <a:ext cx="52211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2687281" y="3171906"/>
            <a:ext cx="680274" cy="1109875"/>
            <a:chOff x="2449931" y="225720"/>
            <a:chExt cx="907032" cy="1973110"/>
          </a:xfrm>
        </p:grpSpPr>
        <p:sp>
          <p:nvSpPr>
            <p:cNvPr id="172" name="Rectangle 171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Trapezoid 177"/>
            <p:cNvSpPr/>
            <p:nvPr/>
          </p:nvSpPr>
          <p:spPr>
            <a:xfrm rot="5400000">
              <a:off x="3082726" y="231171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Trapezoid 178"/>
            <p:cNvSpPr/>
            <p:nvPr/>
          </p:nvSpPr>
          <p:spPr>
            <a:xfrm rot="5400000">
              <a:off x="3082726" y="56858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0" name="Trapezoid 179"/>
            <p:cNvSpPr/>
            <p:nvPr/>
          </p:nvSpPr>
          <p:spPr>
            <a:xfrm rot="5400000">
              <a:off x="3082726" y="908309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1" name="Trapezoid 180"/>
            <p:cNvSpPr/>
            <p:nvPr/>
          </p:nvSpPr>
          <p:spPr>
            <a:xfrm rot="5400000">
              <a:off x="3082726" y="1258723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Trapezoid 181"/>
            <p:cNvSpPr/>
            <p:nvPr/>
          </p:nvSpPr>
          <p:spPr>
            <a:xfrm rot="5400000">
              <a:off x="3082726" y="1587182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Trapezoid 182"/>
            <p:cNvSpPr/>
            <p:nvPr/>
          </p:nvSpPr>
          <p:spPr>
            <a:xfrm rot="5400000">
              <a:off x="3082726" y="192459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3736831" y="3184409"/>
            <a:ext cx="680274" cy="1109875"/>
            <a:chOff x="2449931" y="225720"/>
            <a:chExt cx="907032" cy="1973110"/>
          </a:xfrm>
        </p:grpSpPr>
        <p:sp>
          <p:nvSpPr>
            <p:cNvPr id="185" name="Rectangle 184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Trapezoid 190"/>
            <p:cNvSpPr/>
            <p:nvPr/>
          </p:nvSpPr>
          <p:spPr>
            <a:xfrm rot="5400000">
              <a:off x="3082726" y="231171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2" name="Trapezoid 191"/>
            <p:cNvSpPr/>
            <p:nvPr/>
          </p:nvSpPr>
          <p:spPr>
            <a:xfrm rot="5400000">
              <a:off x="3082726" y="56858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3" name="Trapezoid 192"/>
            <p:cNvSpPr/>
            <p:nvPr/>
          </p:nvSpPr>
          <p:spPr>
            <a:xfrm rot="5400000">
              <a:off x="3082726" y="908309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4" name="Trapezoid 193"/>
            <p:cNvSpPr/>
            <p:nvPr/>
          </p:nvSpPr>
          <p:spPr>
            <a:xfrm rot="5400000">
              <a:off x="3082726" y="1258723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Trapezoid 194"/>
            <p:cNvSpPr/>
            <p:nvPr/>
          </p:nvSpPr>
          <p:spPr>
            <a:xfrm rot="5400000">
              <a:off x="3082726" y="1587182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Trapezoid 195"/>
            <p:cNvSpPr/>
            <p:nvPr/>
          </p:nvSpPr>
          <p:spPr>
            <a:xfrm rot="5400000">
              <a:off x="3082726" y="192459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4797750" y="3186102"/>
            <a:ext cx="680274" cy="1109875"/>
            <a:chOff x="2449931" y="225720"/>
            <a:chExt cx="907032" cy="1973110"/>
          </a:xfrm>
        </p:grpSpPr>
        <p:sp>
          <p:nvSpPr>
            <p:cNvPr id="198" name="Rectangle 197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Trapezoid 203"/>
            <p:cNvSpPr/>
            <p:nvPr/>
          </p:nvSpPr>
          <p:spPr>
            <a:xfrm rot="5400000">
              <a:off x="3082726" y="231171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Trapezoid 204"/>
            <p:cNvSpPr/>
            <p:nvPr/>
          </p:nvSpPr>
          <p:spPr>
            <a:xfrm rot="5400000">
              <a:off x="3082726" y="56858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Trapezoid 205"/>
            <p:cNvSpPr/>
            <p:nvPr/>
          </p:nvSpPr>
          <p:spPr>
            <a:xfrm rot="5400000">
              <a:off x="3082726" y="908309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Trapezoid 206"/>
            <p:cNvSpPr/>
            <p:nvPr/>
          </p:nvSpPr>
          <p:spPr>
            <a:xfrm rot="5400000">
              <a:off x="3082726" y="1258723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Trapezoid 207"/>
            <p:cNvSpPr/>
            <p:nvPr/>
          </p:nvSpPr>
          <p:spPr>
            <a:xfrm rot="5400000">
              <a:off x="3082726" y="1587182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Trapezoid 208"/>
            <p:cNvSpPr/>
            <p:nvPr/>
          </p:nvSpPr>
          <p:spPr>
            <a:xfrm rot="5400000">
              <a:off x="3082726" y="192459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5852966" y="3202050"/>
            <a:ext cx="680274" cy="1109875"/>
            <a:chOff x="2449931" y="225720"/>
            <a:chExt cx="907032" cy="1973110"/>
          </a:xfrm>
        </p:grpSpPr>
        <p:sp>
          <p:nvSpPr>
            <p:cNvPr id="211" name="Rectangle 210"/>
            <p:cNvSpPr/>
            <p:nvPr/>
          </p:nvSpPr>
          <p:spPr>
            <a:xfrm>
              <a:off x="2449931" y="225721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449931" y="56313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449931" y="902860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2449931" y="1244322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2449931" y="1919144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2449931" y="1581733"/>
              <a:ext cx="527194" cy="279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Trapezoid 216"/>
            <p:cNvSpPr/>
            <p:nvPr/>
          </p:nvSpPr>
          <p:spPr>
            <a:xfrm rot="5400000">
              <a:off x="3082726" y="231171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Trapezoid 217"/>
            <p:cNvSpPr/>
            <p:nvPr/>
          </p:nvSpPr>
          <p:spPr>
            <a:xfrm rot="5400000">
              <a:off x="3082726" y="56858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Trapezoid 218"/>
            <p:cNvSpPr/>
            <p:nvPr/>
          </p:nvSpPr>
          <p:spPr>
            <a:xfrm rot="5400000">
              <a:off x="3082726" y="908309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Trapezoid 219"/>
            <p:cNvSpPr/>
            <p:nvPr/>
          </p:nvSpPr>
          <p:spPr>
            <a:xfrm rot="5400000">
              <a:off x="3082726" y="1258723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Trapezoid 220"/>
            <p:cNvSpPr/>
            <p:nvPr/>
          </p:nvSpPr>
          <p:spPr>
            <a:xfrm rot="5400000">
              <a:off x="3082726" y="1587182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2" name="Trapezoid 221"/>
            <p:cNvSpPr/>
            <p:nvPr/>
          </p:nvSpPr>
          <p:spPr>
            <a:xfrm rot="5400000">
              <a:off x="3082726" y="1924594"/>
              <a:ext cx="279687" cy="268786"/>
            </a:xfrm>
            <a:prstGeom prst="trapezoid">
              <a:avLst>
                <a:gd name="adj" fmla="val 30807"/>
              </a:avLst>
            </a:prstGeom>
            <a:gradFill>
              <a:gsLst>
                <a:gs pos="100000">
                  <a:schemeClr val="accent1">
                    <a:tint val="100000"/>
                    <a:shade val="100000"/>
                    <a:satMod val="130000"/>
                  </a:schemeClr>
                </a:gs>
                <a:gs pos="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2442886" y="2652647"/>
            <a:ext cx="858601" cy="454241"/>
          </a:xfrm>
          <a:prstGeom prst="rect">
            <a:avLst/>
          </a:prstGeom>
          <a:noFill/>
        </p:spPr>
        <p:txBody>
          <a:bodyPr wrap="square" lIns="61229" tIns="30614" rIns="61229" bIns="30614" rtlCol="0">
            <a:spAutoFit/>
          </a:bodyPr>
          <a:lstStyle/>
          <a:p>
            <a:r>
              <a:rPr lang="en-US" sz="1500" b="1" dirty="0"/>
              <a:t>Match</a:t>
            </a:r>
          </a:p>
          <a:p>
            <a:r>
              <a:rPr lang="en-US" sz="1050" dirty="0"/>
              <a:t>Memory</a:t>
            </a:r>
            <a:endParaRPr lang="en-US" sz="1200" dirty="0"/>
          </a:p>
        </p:txBody>
      </p:sp>
      <p:sp>
        <p:nvSpPr>
          <p:cNvPr id="224" name="TextBox 223"/>
          <p:cNvSpPr txBox="1"/>
          <p:nvPr/>
        </p:nvSpPr>
        <p:spPr>
          <a:xfrm>
            <a:off x="3113999" y="2652647"/>
            <a:ext cx="815015" cy="454241"/>
          </a:xfrm>
          <a:prstGeom prst="rect">
            <a:avLst/>
          </a:prstGeom>
          <a:noFill/>
        </p:spPr>
        <p:txBody>
          <a:bodyPr wrap="square" lIns="61229" tIns="30614" rIns="61229" bIns="30614" rtlCol="0">
            <a:spAutoFit/>
          </a:bodyPr>
          <a:lstStyle/>
          <a:p>
            <a:r>
              <a:rPr lang="en-US" sz="1500" b="1" dirty="0"/>
              <a:t>Action</a:t>
            </a:r>
          </a:p>
          <a:p>
            <a:r>
              <a:rPr lang="en-US" sz="1050" dirty="0"/>
              <a:t>ALU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6921077" y="3814449"/>
            <a:ext cx="414251" cy="389357"/>
            <a:chOff x="8131589" y="4009362"/>
            <a:chExt cx="552334" cy="692189"/>
          </a:xfrm>
        </p:grpSpPr>
        <p:grpSp>
          <p:nvGrpSpPr>
            <p:cNvPr id="226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31" name="Freeform 230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28" name="Freeform 227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29" name="Straight Connector 228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4" name="Straight Arrow Connector 233"/>
          <p:cNvCxnSpPr/>
          <p:nvPr/>
        </p:nvCxnSpPr>
        <p:spPr>
          <a:xfrm>
            <a:off x="2340218" y="3718181"/>
            <a:ext cx="264299" cy="318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5" name="Straight Arrow Connector 234"/>
          <p:cNvCxnSpPr/>
          <p:nvPr/>
        </p:nvCxnSpPr>
        <p:spPr>
          <a:xfrm flipV="1">
            <a:off x="4509848" y="3729971"/>
            <a:ext cx="206708" cy="181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6" name="Straight Arrow Connector 235"/>
          <p:cNvCxnSpPr/>
          <p:nvPr/>
        </p:nvCxnSpPr>
        <p:spPr>
          <a:xfrm>
            <a:off x="5559813" y="3736433"/>
            <a:ext cx="210479" cy="258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7" name="Straight Arrow Connector 236"/>
          <p:cNvCxnSpPr/>
          <p:nvPr/>
        </p:nvCxnSpPr>
        <p:spPr>
          <a:xfrm>
            <a:off x="6613548" y="3736692"/>
            <a:ext cx="306973" cy="3573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8" name="Rectangle 237"/>
          <p:cNvSpPr/>
          <p:nvPr/>
        </p:nvSpPr>
        <p:spPr>
          <a:xfrm>
            <a:off x="1690640" y="3128847"/>
            <a:ext cx="593580" cy="828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39" name="Rectangle 238"/>
          <p:cNvSpPr/>
          <p:nvPr/>
        </p:nvSpPr>
        <p:spPr>
          <a:xfrm>
            <a:off x="2212783" y="3128847"/>
            <a:ext cx="71438" cy="82899"/>
          </a:xfrm>
          <a:prstGeom prst="rect">
            <a:avLst/>
          </a:prstGeom>
          <a:solidFill>
            <a:srgbClr val="FF9B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40" name="Rectangle 239"/>
          <p:cNvSpPr/>
          <p:nvPr/>
        </p:nvSpPr>
        <p:spPr>
          <a:xfrm>
            <a:off x="2141345" y="3128847"/>
            <a:ext cx="71438" cy="82899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41" name="Rectangle 240"/>
          <p:cNvSpPr/>
          <p:nvPr/>
        </p:nvSpPr>
        <p:spPr>
          <a:xfrm>
            <a:off x="2069908" y="3128847"/>
            <a:ext cx="71438" cy="828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42" name="Rectangle 241"/>
          <p:cNvSpPr/>
          <p:nvPr/>
        </p:nvSpPr>
        <p:spPr>
          <a:xfrm>
            <a:off x="1998469" y="3128847"/>
            <a:ext cx="71438" cy="82899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grpSp>
        <p:nvGrpSpPr>
          <p:cNvPr id="243" name="Group 242"/>
          <p:cNvGrpSpPr/>
          <p:nvPr/>
        </p:nvGrpSpPr>
        <p:grpSpPr>
          <a:xfrm>
            <a:off x="2568797" y="3208499"/>
            <a:ext cx="71438" cy="654449"/>
            <a:chOff x="2682199" y="3319032"/>
            <a:chExt cx="152400" cy="1396159"/>
          </a:xfrm>
        </p:grpSpPr>
        <p:sp>
          <p:nvSpPr>
            <p:cNvPr id="244" name="Rectangle 243"/>
            <p:cNvSpPr/>
            <p:nvPr/>
          </p:nvSpPr>
          <p:spPr>
            <a:xfrm>
              <a:off x="2682199" y="3319032"/>
              <a:ext cx="152400" cy="176851"/>
            </a:xfrm>
            <a:prstGeom prst="rect">
              <a:avLst/>
            </a:prstGeom>
            <a:solidFill>
              <a:srgbClr val="FF9B2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682199" y="3716850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682199" y="4129864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682199" y="4538340"/>
              <a:ext cx="152400" cy="17685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48" name="Straight Arrow Connector 247"/>
          <p:cNvCxnSpPr/>
          <p:nvPr/>
        </p:nvCxnSpPr>
        <p:spPr>
          <a:xfrm>
            <a:off x="3447773" y="3714188"/>
            <a:ext cx="218819" cy="3961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 w="sm" len="sm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249" name="Group 248"/>
          <p:cNvGrpSpPr/>
          <p:nvPr/>
        </p:nvGrpSpPr>
        <p:grpSpPr>
          <a:xfrm>
            <a:off x="3535188" y="3218400"/>
            <a:ext cx="71438" cy="1044787"/>
            <a:chOff x="4743832" y="3340154"/>
            <a:chExt cx="152400" cy="2228879"/>
          </a:xfrm>
        </p:grpSpPr>
        <p:grpSp>
          <p:nvGrpSpPr>
            <p:cNvPr id="250" name="Group 249"/>
            <p:cNvGrpSpPr/>
            <p:nvPr/>
          </p:nvGrpSpPr>
          <p:grpSpPr>
            <a:xfrm>
              <a:off x="4743832" y="3340154"/>
              <a:ext cx="152400" cy="1396159"/>
              <a:chOff x="2682199" y="3319032"/>
              <a:chExt cx="152400" cy="1396159"/>
            </a:xfrm>
          </p:grpSpPr>
          <p:sp>
            <p:nvSpPr>
              <p:cNvPr id="253" name="Rectangle 252"/>
              <p:cNvSpPr/>
              <p:nvPr/>
            </p:nvSpPr>
            <p:spPr>
              <a:xfrm>
                <a:off x="2682199" y="3319032"/>
                <a:ext cx="152400" cy="17685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C0504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2682199" y="4538340"/>
                <a:ext cx="152400" cy="176851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51" name="Rectangle 250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7" name="Rectangle 256"/>
          <p:cNvSpPr/>
          <p:nvPr/>
        </p:nvSpPr>
        <p:spPr>
          <a:xfrm>
            <a:off x="2601217" y="3124314"/>
            <a:ext cx="843256" cy="121369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grpSp>
        <p:nvGrpSpPr>
          <p:cNvPr id="258" name="Group 257"/>
          <p:cNvGrpSpPr/>
          <p:nvPr/>
        </p:nvGrpSpPr>
        <p:grpSpPr>
          <a:xfrm>
            <a:off x="4606750" y="3416897"/>
            <a:ext cx="71438" cy="858310"/>
            <a:chOff x="4743832" y="3737972"/>
            <a:chExt cx="152400" cy="1831061"/>
          </a:xfrm>
        </p:grpSpPr>
        <p:grpSp>
          <p:nvGrpSpPr>
            <p:cNvPr id="259" name="Group 258"/>
            <p:cNvGrpSpPr/>
            <p:nvPr/>
          </p:nvGrpSpPr>
          <p:grpSpPr>
            <a:xfrm>
              <a:off x="4743832" y="3737972"/>
              <a:ext cx="152400" cy="589865"/>
              <a:chOff x="2682199" y="3716850"/>
              <a:chExt cx="152400" cy="589865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0" name="Rectangle 259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5606875" y="3242440"/>
            <a:ext cx="71438" cy="1044787"/>
            <a:chOff x="4743832" y="3340154"/>
            <a:chExt cx="152400" cy="2228879"/>
          </a:xfrm>
        </p:grpSpPr>
        <p:grpSp>
          <p:nvGrpSpPr>
            <p:cNvPr id="265" name="Group 264"/>
            <p:cNvGrpSpPr/>
            <p:nvPr/>
          </p:nvGrpSpPr>
          <p:grpSpPr>
            <a:xfrm>
              <a:off x="4743832" y="3340154"/>
              <a:ext cx="152400" cy="987683"/>
              <a:chOff x="2682199" y="3319032"/>
              <a:chExt cx="152400" cy="987683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2682199" y="3319032"/>
                <a:ext cx="152400" cy="17685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2682199" y="3716850"/>
                <a:ext cx="152400" cy="17685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2682199" y="4129864"/>
                <a:ext cx="152400" cy="176851"/>
              </a:xfrm>
              <a:prstGeom prst="rect">
                <a:avLst/>
              </a:prstGeom>
              <a:solidFill>
                <a:srgbClr val="3366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6" name="Rectangle 265"/>
            <p:cNvSpPr/>
            <p:nvPr/>
          </p:nvSpPr>
          <p:spPr>
            <a:xfrm>
              <a:off x="4743832" y="4994364"/>
              <a:ext cx="152400" cy="17685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743832" y="5392182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1" name="Rectangle 270"/>
          <p:cNvSpPr/>
          <p:nvPr/>
        </p:nvSpPr>
        <p:spPr>
          <a:xfrm>
            <a:off x="3661147" y="3124314"/>
            <a:ext cx="843256" cy="121369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72" name="Rectangle 271"/>
          <p:cNvSpPr/>
          <p:nvPr/>
        </p:nvSpPr>
        <p:spPr>
          <a:xfrm>
            <a:off x="4722247" y="3123728"/>
            <a:ext cx="843256" cy="121369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73" name="Rectangle 272"/>
          <p:cNvSpPr/>
          <p:nvPr/>
        </p:nvSpPr>
        <p:spPr>
          <a:xfrm>
            <a:off x="5776731" y="3130793"/>
            <a:ext cx="843256" cy="121369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grpSp>
        <p:nvGrpSpPr>
          <p:cNvPr id="274" name="Group 273"/>
          <p:cNvGrpSpPr/>
          <p:nvPr/>
        </p:nvGrpSpPr>
        <p:grpSpPr>
          <a:xfrm>
            <a:off x="6702250" y="3236671"/>
            <a:ext cx="71438" cy="462977"/>
            <a:chOff x="2682199" y="3319032"/>
            <a:chExt cx="152400" cy="987683"/>
          </a:xfrm>
        </p:grpSpPr>
        <p:sp>
          <p:nvSpPr>
            <p:cNvPr id="275" name="Rectangle 274"/>
            <p:cNvSpPr/>
            <p:nvPr/>
          </p:nvSpPr>
          <p:spPr>
            <a:xfrm>
              <a:off x="2682199" y="3319032"/>
              <a:ext cx="152400" cy="176851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682199" y="3716850"/>
              <a:ext cx="152400" cy="176851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682199" y="4129864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8" name="Rectangle 277"/>
          <p:cNvSpPr/>
          <p:nvPr/>
        </p:nvSpPr>
        <p:spPr>
          <a:xfrm>
            <a:off x="6837188" y="3835284"/>
            <a:ext cx="475161" cy="852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79" name="Rectangle 278"/>
          <p:cNvSpPr/>
          <p:nvPr/>
        </p:nvSpPr>
        <p:spPr>
          <a:xfrm>
            <a:off x="6702250" y="3236672"/>
            <a:ext cx="71438" cy="8289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80" name="Rectangle 279"/>
          <p:cNvSpPr/>
          <p:nvPr/>
        </p:nvSpPr>
        <p:spPr>
          <a:xfrm>
            <a:off x="6702250" y="3423149"/>
            <a:ext cx="71438" cy="82899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sp>
        <p:nvSpPr>
          <p:cNvPr id="281" name="Rectangle 280"/>
          <p:cNvSpPr/>
          <p:nvPr/>
        </p:nvSpPr>
        <p:spPr>
          <a:xfrm>
            <a:off x="6702250" y="3616749"/>
            <a:ext cx="71438" cy="8289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863" tIns="21431" rIns="42863" bIns="21431" rtlCol="0" anchor="ctr"/>
          <a:lstStyle/>
          <a:p>
            <a:pPr algn="ctr"/>
            <a:endParaRPr lang="en-US" sz="1350"/>
          </a:p>
        </p:txBody>
      </p:sp>
      <p:grpSp>
        <p:nvGrpSpPr>
          <p:cNvPr id="282" name="Group 281"/>
          <p:cNvGrpSpPr/>
          <p:nvPr/>
        </p:nvGrpSpPr>
        <p:grpSpPr>
          <a:xfrm>
            <a:off x="6837140" y="3835056"/>
            <a:ext cx="475161" cy="85252"/>
            <a:chOff x="11652632" y="5034593"/>
            <a:chExt cx="1013676" cy="181871"/>
          </a:xfrm>
        </p:grpSpPr>
        <p:sp>
          <p:nvSpPr>
            <p:cNvPr id="283" name="Rectangle 282"/>
            <p:cNvSpPr/>
            <p:nvPr/>
          </p:nvSpPr>
          <p:spPr>
            <a:xfrm>
              <a:off x="11652632" y="5034593"/>
              <a:ext cx="1013676" cy="1818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2513908" y="5037046"/>
              <a:ext cx="152400" cy="17685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2361508" y="5039613"/>
              <a:ext cx="152400" cy="176851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2209108" y="5037046"/>
              <a:ext cx="152400" cy="17685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1320746" y="3130457"/>
            <a:ext cx="593580" cy="82899"/>
            <a:chOff x="503996" y="2137991"/>
            <a:chExt cx="1266304" cy="176851"/>
          </a:xfrm>
        </p:grpSpPr>
        <p:sp>
          <p:nvSpPr>
            <p:cNvPr id="288" name="Rectangle 287"/>
            <p:cNvSpPr/>
            <p:nvPr/>
          </p:nvSpPr>
          <p:spPr>
            <a:xfrm>
              <a:off x="503996" y="2137991"/>
              <a:ext cx="1266304" cy="176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617899" y="2137991"/>
              <a:ext cx="152400" cy="176851"/>
            </a:xfrm>
            <a:prstGeom prst="rect">
              <a:avLst/>
            </a:prstGeom>
            <a:solidFill>
              <a:srgbClr val="FF9B2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1465499" y="2137991"/>
              <a:ext cx="152400" cy="176851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1313099" y="2137991"/>
              <a:ext cx="152400" cy="176851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1160699" y="2137991"/>
              <a:ext cx="152400" cy="17685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039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6 -0.00038 L 0.05361 -0.00038 " pathEditMode="relative" ptsTypes="AA">
                                      <p:cBhvr>
                                        <p:cTn id="8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3 -0.00078 C 0.00315 0.00675 0.00662 0.01427 0.0153 0.01774 C 0.02398 0.02141 0.03787 0.02064 0.05176 0.02006 " pathEditMode="relative" rAng="0" ptsTypes="aaA">
                                      <p:cBhvr>
                                        <p:cTn id="2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11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7639E-6 4.38272E-6 C 0.00337 0.02295 0.00684 0.04629 0.01726 0.05767 C 0.02756 0.06925 0.04482 0.06886 0.06218 0.06867 " pathEditMode="relative" rAng="0" ptsTypes="aaA">
                                      <p:cBhvr>
                                        <p:cTn id="25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3" y="34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028E-6 4.38272E-6 C 0.00141 0.03915 0.00293 0.07831 0.01497 0.09818 C 0.02702 0.11805 0.0498 0.11824 0.07259 0.11882 " pathEditMode="relative" rAng="0" ptsTypes="aaA">
                                      <p:cBhvr>
                                        <p:cTn id="2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4" y="594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056E-7 -0.00078 C -0.00098 0.05922 -0.00184 0.1194 0.01194 0.14776 C 0.02572 0.17631 0.05436 0.17284 0.08301 0.16956 " pathEditMode="relative" rAng="0" ptsTypes="aaA">
                                      <p:cBhvr>
                                        <p:cTn id="29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8" y="885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 -0.00039 L 0.13313 0.00058 " pathEditMode="relative" ptsTypes="AA">
                                      <p:cBhvr>
                                        <p:cTn id="3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8.64198E-7 L 0.12804 0.00617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2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2.71605E-6 L 0.13021 0.0001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722E-6 -3.45679E-6 L 0.1582 0.00309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0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6 0.00058 C 0.0038 0.04263 0.00836 0.08487 0.0216 0.11053 C 0.03483 0.13618 0.05664 0.14544 0.07856 0.1549 " pathEditMode="relative" ptsTypes="aaA">
                                      <p:cBhvr>
                                        <p:cTn id="105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3 -0.00057 C 0.00174 0.03453 0.00402 0.06983 0.01552 0.08797 C 0.02702 0.1061 0.04785 0.10706 0.06869 0.10803 " pathEditMode="relative" ptsTypes="aaA">
                                      <p:cBhvr>
                                        <p:cTn id="107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 -0.00039 C 0.00076 0.01929 0.00174 0.03916 0.01118 0.049 C 0.02062 0.05883 0.03841 0.05845 0.05632 0.05826 " pathEditMode="relative" ptsTypes="aaA">
                                      <p:cBhvr>
                                        <p:cTn id="109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 -0.00038 L 0.14659 0.00213 " pathEditMode="relative" ptsTypes="AA">
                                      <p:cBhvr>
                                        <p:cTn id="123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57" grpId="0" animBg="1"/>
      <p:bldP spid="257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8" grpId="0" animBg="1"/>
      <p:bldP spid="278" grpId="1" animBg="1"/>
      <p:bldP spid="279" grpId="0" animBg="1"/>
      <p:bldP spid="279" grpId="1" animBg="1"/>
      <p:bldP spid="279" grpId="2" animBg="1"/>
      <p:bldP spid="280" grpId="0" animBg="1"/>
      <p:bldP spid="280" grpId="1" animBg="1"/>
      <p:bldP spid="280" grpId="2" animBg="1"/>
      <p:bldP spid="281" grpId="0" animBg="1"/>
      <p:bldP spid="281" grpId="1" animBg="1"/>
      <p:bldP spid="281" grpId="2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 fontScale="70000" lnSpcReduction="20000"/>
          </a:bodyPr>
          <a:lstStyle/>
          <a:p>
            <a:r>
              <a:rPr lang="en-US" sz="1600" b="1" dirty="0"/>
              <a:t>Share the same action </a:t>
            </a:r>
            <a:r>
              <a:rPr lang="en-US" sz="1600" b="1" dirty="0" smtClean="0"/>
              <a:t>data bits with </a:t>
            </a:r>
            <a:r>
              <a:rPr lang="en-US" sz="1600" b="1" dirty="0"/>
              <a:t>multiple entries</a:t>
            </a:r>
            <a:endParaRPr lang="en-US" sz="160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endParaRPr lang="en-US" sz="105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300" b="1" dirty="0">
                <a:latin typeface="Courier New"/>
                <a:cs typeface="Courier New"/>
              </a:rPr>
              <a:t>table </a:t>
            </a:r>
            <a:r>
              <a:rPr lang="en-US" sz="1300" dirty="0">
                <a:latin typeface="Courier New"/>
                <a:cs typeface="Courier New"/>
              </a:rPr>
              <a:t> </a:t>
            </a:r>
            <a:r>
              <a:rPr lang="en-US" sz="1300" dirty="0" err="1">
                <a:solidFill>
                  <a:srgbClr val="3366FF"/>
                </a:solidFill>
                <a:latin typeface="Courier New"/>
                <a:cs typeface="Courier New"/>
              </a:rPr>
              <a:t>port_vlan_mapping_profile</a:t>
            </a:r>
            <a:r>
              <a:rPr lang="en-US" sz="1300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30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reads {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   </a:t>
            </a:r>
            <a:r>
              <a:rPr lang="en-US" sz="1300" dirty="0" err="1" smtClean="0">
                <a:latin typeface="Courier New"/>
                <a:cs typeface="Courier New"/>
              </a:rPr>
              <a:t>metadata.profile_index</a:t>
            </a:r>
            <a:r>
              <a:rPr lang="en-US" sz="1300" dirty="0" smtClean="0">
                <a:latin typeface="Courier New"/>
                <a:cs typeface="Courier New"/>
              </a:rPr>
              <a:t> : exact;</a:t>
            </a:r>
            <a:endParaRPr lang="en-US" sz="130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</a:t>
            </a:r>
            <a:r>
              <a:rPr lang="en-US" sz="1300" b="1" dirty="0">
                <a:latin typeface="Courier New"/>
                <a:cs typeface="Courier New"/>
              </a:rPr>
              <a:t>actions </a:t>
            </a:r>
            <a:r>
              <a:rPr lang="en-US" sz="130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   </a:t>
            </a:r>
            <a:r>
              <a:rPr lang="en-US" sz="1300" dirty="0" err="1">
                <a:latin typeface="Courier New"/>
                <a:cs typeface="Courier New"/>
              </a:rPr>
              <a:t>set_bd</a:t>
            </a:r>
            <a:r>
              <a:rPr lang="en-US" sz="130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   set_bd_ipv4_mcast_switch_ipv6_mcast_switch_flags;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   set_bd_ipv4_mcast_switch_ipv6_mcast_route_flags;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   set_bd_ipv4_mcast_route_ipv6_mcast_switch_flags;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   set_bd_ipv4_mcast_route_ipv6_mcast_route_flags;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</a:t>
            </a:r>
            <a:r>
              <a:rPr lang="en-US" sz="1300" b="1" dirty="0">
                <a:latin typeface="Courier New"/>
                <a:cs typeface="Courier New"/>
              </a:rPr>
              <a:t>size</a:t>
            </a:r>
            <a:r>
              <a:rPr lang="en-US" sz="1300" dirty="0">
                <a:latin typeface="Courier New"/>
                <a:cs typeface="Courier New"/>
              </a:rPr>
              <a:t> : 8192;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30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300" b="1" dirty="0">
                <a:latin typeface="Courier New"/>
                <a:cs typeface="Courier New"/>
              </a:rPr>
              <a:t>action</a:t>
            </a:r>
            <a:r>
              <a:rPr lang="en-US" sz="1300" dirty="0">
                <a:latin typeface="Courier New"/>
                <a:cs typeface="Courier New"/>
              </a:rPr>
              <a:t> </a:t>
            </a:r>
            <a:r>
              <a:rPr lang="en-US" sz="1300" dirty="0" err="1">
                <a:latin typeface="Courier New"/>
                <a:cs typeface="Courier New"/>
              </a:rPr>
              <a:t>set_profile_index</a:t>
            </a:r>
            <a:r>
              <a:rPr lang="en-US" sz="1300" dirty="0">
                <a:latin typeface="Courier New"/>
                <a:cs typeface="Courier New"/>
              </a:rPr>
              <a:t>(index) {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</a:t>
            </a:r>
            <a:r>
              <a:rPr lang="en-US" sz="1300" b="1" dirty="0" err="1">
                <a:latin typeface="Courier New"/>
                <a:cs typeface="Courier New"/>
              </a:rPr>
              <a:t>modify_field</a:t>
            </a:r>
            <a:r>
              <a:rPr lang="en-US" sz="1300" dirty="0">
                <a:latin typeface="Courier New"/>
                <a:cs typeface="Courier New"/>
              </a:rPr>
              <a:t>(</a:t>
            </a:r>
            <a:r>
              <a:rPr lang="en-US" sz="1300" dirty="0" err="1">
                <a:latin typeface="Courier New"/>
                <a:cs typeface="Courier New"/>
              </a:rPr>
              <a:t>metadata.profile_index</a:t>
            </a:r>
            <a:r>
              <a:rPr lang="en-US" sz="1300" dirty="0">
                <a:latin typeface="Courier New"/>
                <a:cs typeface="Courier New"/>
              </a:rPr>
              <a:t>, </a:t>
            </a:r>
            <a:r>
              <a:rPr lang="en-US" sz="1300" dirty="0" smtClean="0">
                <a:latin typeface="Courier New"/>
                <a:cs typeface="Courier New"/>
              </a:rPr>
              <a:t/>
            </a:r>
            <a:br>
              <a:rPr lang="en-US" sz="1300" dirty="0" smtClean="0">
                <a:latin typeface="Courier New"/>
                <a:cs typeface="Courier New"/>
              </a:rPr>
            </a:br>
            <a:r>
              <a:rPr lang="en-US" sz="1300" dirty="0" smtClean="0">
                <a:latin typeface="Courier New"/>
                <a:cs typeface="Courier New"/>
              </a:rPr>
              <a:t>                 index</a:t>
            </a:r>
            <a:r>
              <a:rPr lang="en-US" sz="130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Courier New"/>
                <a:cs typeface="Courier New"/>
              </a:rPr>
              <a:t>     </a:t>
            </a:r>
          </a:p>
          <a:p>
            <a:pPr>
              <a:spcBef>
                <a:spcPts val="0"/>
              </a:spcBef>
            </a:pPr>
            <a:r>
              <a:rPr lang="nl-NL" sz="1300" b="1" dirty="0" err="1">
                <a:latin typeface="Courier New"/>
                <a:cs typeface="Courier New"/>
              </a:rPr>
              <a:t>table</a:t>
            </a:r>
            <a:r>
              <a:rPr lang="nl-NL" sz="1300" dirty="0">
                <a:latin typeface="Courier New"/>
                <a:cs typeface="Courier New"/>
              </a:rPr>
              <a:t> </a:t>
            </a:r>
            <a:r>
              <a:rPr lang="nl-NL" sz="1300" dirty="0" err="1">
                <a:solidFill>
                  <a:srgbClr val="3366FF"/>
                </a:solidFill>
                <a:latin typeface="Courier New"/>
                <a:cs typeface="Courier New"/>
              </a:rPr>
              <a:t>port_vlan_mapping</a:t>
            </a:r>
            <a:r>
              <a:rPr lang="nl-NL" sz="1300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nl-NL" sz="130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</a:t>
            </a:r>
            <a:r>
              <a:rPr lang="nl-NL" sz="1300" b="1" dirty="0" err="1">
                <a:latin typeface="Courier New"/>
                <a:cs typeface="Courier New"/>
              </a:rPr>
              <a:t>reads</a:t>
            </a:r>
            <a:r>
              <a:rPr lang="nl-NL" sz="130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    </a:t>
            </a:r>
            <a:r>
              <a:rPr lang="nl-NL" sz="1300" dirty="0" err="1">
                <a:latin typeface="Courier New"/>
                <a:cs typeface="Courier New"/>
              </a:rPr>
              <a:t>ingress_metadata.ifindex</a:t>
            </a:r>
            <a:r>
              <a:rPr lang="nl-NL" sz="130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    </a:t>
            </a:r>
            <a:r>
              <a:rPr lang="nl-NL" sz="1300" dirty="0" err="1" smtClean="0">
                <a:latin typeface="Courier New"/>
                <a:cs typeface="Courier New"/>
              </a:rPr>
              <a:t>vlan_tag</a:t>
            </a:r>
            <a:r>
              <a:rPr lang="nl-NL" sz="1300" dirty="0" smtClean="0">
                <a:latin typeface="Courier New"/>
                <a:cs typeface="Courier New"/>
              </a:rPr>
              <a:t>[0</a:t>
            </a:r>
            <a:r>
              <a:rPr lang="nl-NL" sz="1300" dirty="0">
                <a:latin typeface="Courier New"/>
                <a:cs typeface="Courier New"/>
              </a:rPr>
              <a:t>]          </a:t>
            </a:r>
            <a:r>
              <a:rPr lang="nl-NL" sz="1300" dirty="0" smtClean="0">
                <a:latin typeface="Courier New"/>
                <a:cs typeface="Courier New"/>
              </a:rPr>
              <a:t>    </a:t>
            </a:r>
            <a:r>
              <a:rPr lang="nl-NL" sz="1300" dirty="0">
                <a:latin typeface="Courier New"/>
                <a:cs typeface="Courier New"/>
              </a:rPr>
              <a:t>: </a:t>
            </a:r>
            <a:r>
              <a:rPr lang="nl-NL" sz="1300" dirty="0" err="1">
                <a:latin typeface="Courier New"/>
                <a:cs typeface="Courier New"/>
              </a:rPr>
              <a:t>valid</a:t>
            </a:r>
            <a:r>
              <a:rPr lang="nl-NL" sz="130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    </a:t>
            </a:r>
            <a:r>
              <a:rPr lang="nl-NL" sz="1300" dirty="0" err="1" smtClean="0">
                <a:latin typeface="Courier New"/>
                <a:cs typeface="Courier New"/>
              </a:rPr>
              <a:t>vlan_tag</a:t>
            </a:r>
            <a:r>
              <a:rPr lang="nl-NL" sz="1300" dirty="0" smtClean="0">
                <a:latin typeface="Courier New"/>
                <a:cs typeface="Courier New"/>
              </a:rPr>
              <a:t>[0</a:t>
            </a:r>
            <a:r>
              <a:rPr lang="nl-NL" sz="1300" dirty="0">
                <a:latin typeface="Courier New"/>
                <a:cs typeface="Courier New"/>
              </a:rPr>
              <a:t>].</a:t>
            </a:r>
            <a:r>
              <a:rPr lang="nl-NL" sz="1300" dirty="0" err="1">
                <a:latin typeface="Courier New"/>
                <a:cs typeface="Courier New"/>
              </a:rPr>
              <a:t>vid</a:t>
            </a:r>
            <a:r>
              <a:rPr lang="nl-NL" sz="1300" dirty="0">
                <a:latin typeface="Courier New"/>
                <a:cs typeface="Courier New"/>
              </a:rPr>
              <a:t>      </a:t>
            </a:r>
            <a:r>
              <a:rPr lang="nl-NL" sz="1300" dirty="0" smtClean="0">
                <a:latin typeface="Courier New"/>
                <a:cs typeface="Courier New"/>
              </a:rPr>
              <a:t>    </a:t>
            </a:r>
            <a:r>
              <a:rPr lang="nl-NL" sz="1300" dirty="0">
                <a:latin typeface="Courier New"/>
                <a:cs typeface="Courier New"/>
              </a:rPr>
              <a:t>: exact;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    </a:t>
            </a:r>
            <a:r>
              <a:rPr lang="nl-NL" sz="1300" dirty="0" err="1" smtClean="0">
                <a:latin typeface="Courier New"/>
                <a:cs typeface="Courier New"/>
              </a:rPr>
              <a:t>vlan_tag</a:t>
            </a:r>
            <a:r>
              <a:rPr lang="nl-NL" sz="1300" dirty="0" smtClean="0">
                <a:latin typeface="Courier New"/>
                <a:cs typeface="Courier New"/>
              </a:rPr>
              <a:t>[1</a:t>
            </a:r>
            <a:r>
              <a:rPr lang="nl-NL" sz="1300" dirty="0">
                <a:latin typeface="Courier New"/>
                <a:cs typeface="Courier New"/>
              </a:rPr>
              <a:t>]          </a:t>
            </a:r>
            <a:r>
              <a:rPr lang="nl-NL" sz="1300" dirty="0" smtClean="0">
                <a:latin typeface="Courier New"/>
                <a:cs typeface="Courier New"/>
              </a:rPr>
              <a:t>    </a:t>
            </a:r>
            <a:r>
              <a:rPr lang="nl-NL" sz="1300" dirty="0">
                <a:latin typeface="Courier New"/>
                <a:cs typeface="Courier New"/>
              </a:rPr>
              <a:t>: </a:t>
            </a:r>
            <a:r>
              <a:rPr lang="nl-NL" sz="1300" dirty="0" err="1">
                <a:latin typeface="Courier New"/>
                <a:cs typeface="Courier New"/>
              </a:rPr>
              <a:t>valid</a:t>
            </a:r>
            <a:r>
              <a:rPr lang="nl-NL" sz="130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    </a:t>
            </a:r>
            <a:r>
              <a:rPr lang="nl-NL" sz="1300" dirty="0" err="1" smtClean="0">
                <a:latin typeface="Courier New"/>
                <a:cs typeface="Courier New"/>
              </a:rPr>
              <a:t>vlan_tag</a:t>
            </a:r>
            <a:r>
              <a:rPr lang="nl-NL" sz="1300" dirty="0" smtClean="0">
                <a:latin typeface="Courier New"/>
                <a:cs typeface="Courier New"/>
              </a:rPr>
              <a:t>[1</a:t>
            </a:r>
            <a:r>
              <a:rPr lang="nl-NL" sz="1300" dirty="0">
                <a:latin typeface="Courier New"/>
                <a:cs typeface="Courier New"/>
              </a:rPr>
              <a:t>].</a:t>
            </a:r>
            <a:r>
              <a:rPr lang="nl-NL" sz="1300" dirty="0" err="1">
                <a:latin typeface="Courier New"/>
                <a:cs typeface="Courier New"/>
              </a:rPr>
              <a:t>vid</a:t>
            </a:r>
            <a:r>
              <a:rPr lang="nl-NL" sz="1300" dirty="0">
                <a:latin typeface="Courier New"/>
                <a:cs typeface="Courier New"/>
              </a:rPr>
              <a:t>     </a:t>
            </a:r>
            <a:r>
              <a:rPr lang="nl-NL" sz="1300" dirty="0" smtClean="0">
                <a:latin typeface="Courier New"/>
                <a:cs typeface="Courier New"/>
              </a:rPr>
              <a:t>     </a:t>
            </a:r>
            <a:r>
              <a:rPr lang="nl-NL" sz="1300" dirty="0">
                <a:latin typeface="Courier New"/>
                <a:cs typeface="Courier New"/>
              </a:rPr>
              <a:t>: exact;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</a:t>
            </a:r>
            <a:r>
              <a:rPr lang="nl-NL" sz="1300" b="1" dirty="0">
                <a:latin typeface="Courier New"/>
                <a:cs typeface="Courier New"/>
              </a:rPr>
              <a:t>actions </a:t>
            </a:r>
            <a:r>
              <a:rPr lang="nl-NL" sz="130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    </a:t>
            </a:r>
            <a:r>
              <a:rPr lang="nl-NL" sz="1300" dirty="0" err="1">
                <a:latin typeface="Courier New"/>
                <a:cs typeface="Courier New"/>
              </a:rPr>
              <a:t>set_profile_index</a:t>
            </a:r>
            <a:r>
              <a:rPr lang="nl-NL" sz="130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    </a:t>
            </a:r>
            <a:r>
              <a:rPr lang="nl-NL" sz="1300" b="1" dirty="0" err="1">
                <a:latin typeface="Courier New"/>
                <a:cs typeface="Courier New"/>
              </a:rPr>
              <a:t>size</a:t>
            </a:r>
            <a:r>
              <a:rPr lang="nl-NL" sz="1300" dirty="0">
                <a:latin typeface="Courier New"/>
                <a:cs typeface="Courier New"/>
              </a:rPr>
              <a:t> : 32768;</a:t>
            </a:r>
          </a:p>
          <a:p>
            <a:pPr>
              <a:spcBef>
                <a:spcPts val="0"/>
              </a:spcBef>
            </a:pPr>
            <a:r>
              <a:rPr lang="nl-NL" sz="1300" dirty="0">
                <a:latin typeface="Courier New"/>
                <a:cs typeface="Courier New"/>
              </a:rPr>
              <a:t>}</a:t>
            </a:r>
            <a:endParaRPr lang="en-US" sz="130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Manual Profile Implementation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81000" y="2190750"/>
            <a:ext cx="1199585" cy="231974"/>
          </a:xfrm>
          <a:prstGeom prst="roundRect">
            <a:avLst/>
          </a:prstGeom>
          <a:solidFill>
            <a:srgbClr val="FFFF00">
              <a:alpha val="40000"/>
            </a:srgbClr>
          </a:solidFill>
          <a:ln cap="flat">
            <a:solidFill>
              <a:schemeClr val="accent6">
                <a:lumMod val="60000"/>
                <a:lumOff val="40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Rectangle 106"/>
          <p:cNvSpPr/>
          <p:nvPr/>
        </p:nvSpPr>
        <p:spPr>
          <a:xfrm>
            <a:off x="5029200" y="1575197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029200" y="1789510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29200" y="1468041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ABCD_0123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29200" y="2003822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29200" y="1896665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029200" y="2432447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BA8E_F007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029200" y="1360885"/>
            <a:ext cx="108585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Match Fields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115050" y="1575197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115050" y="1789510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115050" y="1468041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index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115050" y="2003822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115050" y="1896665"/>
            <a:ext cx="5715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115050" y="2432447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15050" y="1360885"/>
            <a:ext cx="9144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Profile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029200" y="1200150"/>
            <a:ext cx="1885950" cy="160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table </a:t>
            </a:r>
            <a:r>
              <a:rPr lang="en-US" sz="825" dirty="0" err="1">
                <a:solidFill>
                  <a:srgbClr val="4F8AFF"/>
                </a:solidFill>
                <a:latin typeface="Menlo" charset="0"/>
                <a:ea typeface="Menlo" charset="0"/>
                <a:cs typeface="Menlo" charset="0"/>
              </a:rPr>
              <a:t>port_vlan_mapping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>
            <a:off x="6115050" y="2325291"/>
            <a:ext cx="0" cy="107156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5029200" y="1682354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115050" y="1682354"/>
            <a:ext cx="5715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5029200" y="2110979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115050" y="2110979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29200" y="2218135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115050" y="2218135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514535" y="3485944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514535" y="3593100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514535" y="3378788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action A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6514535" y="3700256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514535" y="3271631"/>
            <a:ext cx="8001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</a:t>
            </a:r>
            <a:r>
              <a:rPr lang="en-US" sz="750" i="1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Sel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314635" y="3378788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657535" y="3378788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314635" y="348594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657535" y="348594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314635" y="3593100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657535" y="3593100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828985" y="3593100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7314635" y="3700256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57535" y="3700256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7828985" y="3378788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828985" y="3700256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314635" y="3271788"/>
            <a:ext cx="857250" cy="1074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Data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000435" y="3485944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000435" y="3593100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514535" y="3807413"/>
            <a:ext cx="8001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7314635" y="3807413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7486085" y="3807413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7657535" y="3807413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6514535" y="4021725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action Z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314635" y="4021725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486085" y="4021725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57535" y="4021725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>
            <a:off x="7314635" y="3914569"/>
            <a:ext cx="0" cy="107156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/>
          <p:cNvCxnSpPr>
            <a:endCxn id="182" idx="1"/>
          </p:cNvCxnSpPr>
          <p:nvPr/>
        </p:nvCxnSpPr>
        <p:spPr>
          <a:xfrm rot="16200000" flipH="1">
            <a:off x="5312448" y="2658904"/>
            <a:ext cx="2140538" cy="263635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6457385" y="3003740"/>
            <a:ext cx="1714500" cy="26789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table</a:t>
            </a:r>
            <a:b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825" dirty="0" err="1">
                <a:solidFill>
                  <a:srgbClr val="4F8AFF"/>
                </a:solidFill>
                <a:latin typeface="Menlo" charset="0"/>
                <a:ea typeface="Menlo" charset="0"/>
                <a:cs typeface="Menlo" charset="0"/>
              </a:rPr>
              <a:t>port_vlan_mapping_profile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8" name="Right Brace 57"/>
          <p:cNvSpPr/>
          <p:nvPr/>
        </p:nvSpPr>
        <p:spPr>
          <a:xfrm>
            <a:off x="6865183" y="1494830"/>
            <a:ext cx="228600" cy="1044773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058529" y="1886539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b="1" dirty="0">
                <a:solidFill>
                  <a:srgbClr val="FF0000"/>
                </a:solidFill>
                <a:latin typeface="Courier New"/>
                <a:cs typeface="Courier New"/>
              </a:rPr>
              <a:t>32768</a:t>
            </a:r>
            <a:endParaRPr lang="en-US" sz="1200" dirty="0"/>
          </a:p>
        </p:txBody>
      </p:sp>
      <p:sp>
        <p:nvSpPr>
          <p:cNvPr id="61" name="Right Brace 60"/>
          <p:cNvSpPr/>
          <p:nvPr/>
        </p:nvSpPr>
        <p:spPr>
          <a:xfrm rot="5400000">
            <a:off x="5765429" y="1869099"/>
            <a:ext cx="218469" cy="1623771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49389" y="282831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b="1" dirty="0" smtClean="0">
                <a:solidFill>
                  <a:srgbClr val="FF0000"/>
                </a:solidFill>
                <a:latin typeface="Courier New"/>
                <a:cs typeface="Courier New"/>
              </a:rPr>
              <a:t>~40 bit</a:t>
            </a:r>
            <a:endParaRPr lang="en-US" sz="1100" dirty="0"/>
          </a:p>
        </p:txBody>
      </p:sp>
      <p:sp>
        <p:nvSpPr>
          <p:cNvPr id="65" name="Right Brace 64"/>
          <p:cNvSpPr/>
          <p:nvPr/>
        </p:nvSpPr>
        <p:spPr>
          <a:xfrm>
            <a:off x="8170613" y="3378788"/>
            <a:ext cx="287022" cy="750094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342063" y="3518886"/>
            <a:ext cx="556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b="1" dirty="0" smtClean="0">
                <a:solidFill>
                  <a:srgbClr val="FF0000"/>
                </a:solidFill>
                <a:latin typeface="Courier New"/>
                <a:cs typeface="Courier New"/>
              </a:rPr>
              <a:t>8192</a:t>
            </a:r>
            <a:endParaRPr lang="en-US" sz="1200" dirty="0"/>
          </a:p>
        </p:txBody>
      </p:sp>
      <p:sp>
        <p:nvSpPr>
          <p:cNvPr id="67" name="Right Brace 66"/>
          <p:cNvSpPr/>
          <p:nvPr/>
        </p:nvSpPr>
        <p:spPr>
          <a:xfrm rot="5400000">
            <a:off x="7247606" y="3477544"/>
            <a:ext cx="228600" cy="1617413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031646" y="4430377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b="1" smtClean="0">
                <a:solidFill>
                  <a:srgbClr val="FF0000"/>
                </a:solidFill>
                <a:latin typeface="Courier New"/>
                <a:cs typeface="Courier New"/>
              </a:rPr>
              <a:t>80 </a:t>
            </a:r>
            <a:r>
              <a:rPr lang="nl-NL" sz="1100" b="1" dirty="0" smtClean="0">
                <a:solidFill>
                  <a:srgbClr val="FF0000"/>
                </a:solidFill>
                <a:latin typeface="Courier New"/>
                <a:cs typeface="Courier New"/>
              </a:rPr>
              <a:t>bit</a:t>
            </a:r>
            <a:endParaRPr lang="en-US" sz="1100" dirty="0"/>
          </a:p>
        </p:txBody>
      </p:sp>
      <p:cxnSp>
        <p:nvCxnSpPr>
          <p:cNvPr id="69" name="Elbow Connector 68"/>
          <p:cNvCxnSpPr/>
          <p:nvPr/>
        </p:nvCxnSpPr>
        <p:spPr>
          <a:xfrm rot="16200000" flipH="1">
            <a:off x="5453140" y="2849057"/>
            <a:ext cx="1954384" cy="136780"/>
          </a:xfrm>
          <a:prstGeom prst="bentConnector3">
            <a:avLst>
              <a:gd name="adj1" fmla="val 99166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03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722710"/>
            <a:ext cx="8686800" cy="4114800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sz="1050" b="1" dirty="0"/>
              <a:t>Share the same action with multiple </a:t>
            </a:r>
            <a:r>
              <a:rPr lang="en-US" sz="1050" b="1" dirty="0" smtClean="0"/>
              <a:t>entries. </a:t>
            </a:r>
            <a:r>
              <a:rPr lang="en-US" sz="1100" b="1" dirty="0" smtClean="0"/>
              <a:t>Action profile can be shared by </a:t>
            </a:r>
            <a:r>
              <a:rPr lang="en-US" sz="1100" b="1" u="sng" dirty="0" smtClean="0"/>
              <a:t>multiple tables</a:t>
            </a:r>
            <a:r>
              <a:rPr lang="en-US" sz="1100" b="1" dirty="0" smtClean="0"/>
              <a:t> too. </a:t>
            </a:r>
            <a:endParaRPr lang="en-US" sz="110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endParaRPr lang="en-US" sz="105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 err="1">
                <a:solidFill>
                  <a:srgbClr val="FF0000"/>
                </a:solidFill>
                <a:latin typeface="Courier New"/>
                <a:cs typeface="Courier New"/>
              </a:rPr>
              <a:t>action_profile</a:t>
            </a:r>
            <a:r>
              <a:rPr lang="en-US" sz="10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050" b="1" dirty="0" err="1" smtClean="0">
                <a:solidFill>
                  <a:srgbClr val="0070C0"/>
                </a:solidFill>
                <a:latin typeface="Courier New"/>
                <a:cs typeface="Courier New"/>
              </a:rPr>
              <a:t>vlan_port_mapping_profile</a:t>
            </a:r>
            <a:r>
              <a:rPr lang="en-US" sz="1050" dirty="0" smtClean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lang="en-US" sz="1050" dirty="0" smtClean="0">
                <a:latin typeface="Courier New"/>
                <a:cs typeface="Courier New"/>
              </a:rPr>
              <a:t>{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 </a:t>
            </a:r>
            <a:r>
              <a:rPr lang="en-US" sz="105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set_bd_ipv4_mcast_switch_ipv6_mcast_switch_flags;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set_bd_ipv4_mcast_switch_ipv6_mcast_route_flags;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set_bd_ipv4_mcast_route_ipv6_mcast_switch_flags;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set_bd_ipv4_mcast_route_ipv6_mcast_route_flags;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8192;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nl-NL" sz="1050" b="1" dirty="0" err="1">
                <a:latin typeface="Courier New"/>
                <a:cs typeface="Courier New"/>
              </a:rPr>
              <a:t>table</a:t>
            </a:r>
            <a:r>
              <a:rPr lang="nl-NL" sz="1050" dirty="0">
                <a:latin typeface="Courier New"/>
                <a:cs typeface="Courier New"/>
              </a:rPr>
              <a:t> </a:t>
            </a:r>
            <a:r>
              <a:rPr lang="nl-NL" sz="1050" dirty="0" err="1">
                <a:latin typeface="Courier New"/>
                <a:cs typeface="Courier New"/>
              </a:rPr>
              <a:t>port_vlan_mapping</a:t>
            </a:r>
            <a:r>
              <a:rPr lang="nl-NL" sz="1050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nl-NL" sz="105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</a:t>
            </a:r>
            <a:r>
              <a:rPr lang="nl-NL" sz="1050" b="1" dirty="0" err="1">
                <a:latin typeface="Courier New"/>
                <a:cs typeface="Courier New"/>
              </a:rPr>
              <a:t>reads</a:t>
            </a:r>
            <a:r>
              <a:rPr lang="nl-NL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    </a:t>
            </a:r>
            <a:r>
              <a:rPr lang="nl-NL" sz="1050" dirty="0" err="1">
                <a:latin typeface="Courier New"/>
                <a:cs typeface="Courier New"/>
              </a:rPr>
              <a:t>ingress_metadata.ifindex</a:t>
            </a:r>
            <a:r>
              <a:rPr lang="nl-NL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    </a:t>
            </a:r>
            <a:r>
              <a:rPr lang="nl-NL" sz="1050" dirty="0" err="1" smtClean="0">
                <a:latin typeface="Courier New"/>
                <a:cs typeface="Courier New"/>
              </a:rPr>
              <a:t>vlan_tag</a:t>
            </a:r>
            <a:r>
              <a:rPr lang="nl-NL" sz="1050" dirty="0" smtClean="0">
                <a:latin typeface="Courier New"/>
                <a:cs typeface="Courier New"/>
              </a:rPr>
              <a:t>[0</a:t>
            </a:r>
            <a:r>
              <a:rPr lang="nl-NL" sz="1050" dirty="0">
                <a:latin typeface="Courier New"/>
                <a:cs typeface="Courier New"/>
              </a:rPr>
              <a:t>]            </a:t>
            </a:r>
            <a:r>
              <a:rPr lang="nl-NL" sz="1050" dirty="0" smtClean="0">
                <a:latin typeface="Courier New"/>
                <a:cs typeface="Courier New"/>
              </a:rPr>
              <a:t>  </a:t>
            </a:r>
            <a:r>
              <a:rPr lang="nl-NL" sz="1050" dirty="0">
                <a:latin typeface="Courier New"/>
                <a:cs typeface="Courier New"/>
              </a:rPr>
              <a:t>: </a:t>
            </a:r>
            <a:r>
              <a:rPr lang="nl-NL" sz="1050" dirty="0" err="1">
                <a:latin typeface="Courier New"/>
                <a:cs typeface="Courier New"/>
              </a:rPr>
              <a:t>valid</a:t>
            </a:r>
            <a:r>
              <a:rPr lang="nl-NL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    </a:t>
            </a:r>
            <a:r>
              <a:rPr lang="nl-NL" sz="1050" dirty="0" err="1" smtClean="0">
                <a:latin typeface="Courier New"/>
                <a:cs typeface="Courier New"/>
              </a:rPr>
              <a:t>vlan_tag</a:t>
            </a:r>
            <a:r>
              <a:rPr lang="nl-NL" sz="1050" dirty="0" smtClean="0">
                <a:latin typeface="Courier New"/>
                <a:cs typeface="Courier New"/>
              </a:rPr>
              <a:t>[0</a:t>
            </a:r>
            <a:r>
              <a:rPr lang="nl-NL" sz="1050" dirty="0">
                <a:latin typeface="Courier New"/>
                <a:cs typeface="Courier New"/>
              </a:rPr>
              <a:t>].</a:t>
            </a:r>
            <a:r>
              <a:rPr lang="nl-NL" sz="1050" dirty="0" err="1">
                <a:latin typeface="Courier New"/>
                <a:cs typeface="Courier New"/>
              </a:rPr>
              <a:t>vid</a:t>
            </a:r>
            <a:r>
              <a:rPr lang="nl-NL" sz="1050" dirty="0">
                <a:latin typeface="Courier New"/>
                <a:cs typeface="Courier New"/>
              </a:rPr>
              <a:t>      </a:t>
            </a:r>
            <a:r>
              <a:rPr lang="nl-NL" sz="1050" dirty="0" smtClean="0">
                <a:latin typeface="Courier New"/>
                <a:cs typeface="Courier New"/>
              </a:rPr>
              <a:t>    </a:t>
            </a:r>
            <a:r>
              <a:rPr lang="nl-NL" sz="1050" dirty="0">
                <a:latin typeface="Courier New"/>
                <a:cs typeface="Courier New"/>
              </a:rPr>
              <a:t>: exact;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    </a:t>
            </a:r>
            <a:r>
              <a:rPr lang="nl-NL" sz="1050" dirty="0" err="1" smtClean="0">
                <a:latin typeface="Courier New"/>
                <a:cs typeface="Courier New"/>
              </a:rPr>
              <a:t>vlan_tag</a:t>
            </a:r>
            <a:r>
              <a:rPr lang="nl-NL" sz="1050" dirty="0" smtClean="0">
                <a:latin typeface="Courier New"/>
                <a:cs typeface="Courier New"/>
              </a:rPr>
              <a:t>[1</a:t>
            </a:r>
            <a:r>
              <a:rPr lang="nl-NL" sz="1050" dirty="0">
                <a:latin typeface="Courier New"/>
                <a:cs typeface="Courier New"/>
              </a:rPr>
              <a:t>]          </a:t>
            </a:r>
            <a:r>
              <a:rPr lang="nl-NL" sz="1050" dirty="0" smtClean="0">
                <a:latin typeface="Courier New"/>
                <a:cs typeface="Courier New"/>
              </a:rPr>
              <a:t>    </a:t>
            </a:r>
            <a:r>
              <a:rPr lang="nl-NL" sz="1050" dirty="0">
                <a:latin typeface="Courier New"/>
                <a:cs typeface="Courier New"/>
              </a:rPr>
              <a:t>: </a:t>
            </a:r>
            <a:r>
              <a:rPr lang="nl-NL" sz="1050" dirty="0" err="1">
                <a:latin typeface="Courier New"/>
                <a:cs typeface="Courier New"/>
              </a:rPr>
              <a:t>valid</a:t>
            </a:r>
            <a:r>
              <a:rPr lang="nl-NL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    </a:t>
            </a:r>
            <a:r>
              <a:rPr lang="nl-NL" sz="1050" dirty="0" err="1" smtClean="0">
                <a:latin typeface="Courier New"/>
                <a:cs typeface="Courier New"/>
              </a:rPr>
              <a:t>vlan_tag</a:t>
            </a:r>
            <a:r>
              <a:rPr lang="nl-NL" sz="1050" dirty="0" smtClean="0">
                <a:latin typeface="Courier New"/>
                <a:cs typeface="Courier New"/>
              </a:rPr>
              <a:t>[1</a:t>
            </a:r>
            <a:r>
              <a:rPr lang="nl-NL" sz="1050" dirty="0">
                <a:latin typeface="Courier New"/>
                <a:cs typeface="Courier New"/>
              </a:rPr>
              <a:t>].</a:t>
            </a:r>
            <a:r>
              <a:rPr lang="nl-NL" sz="1050" dirty="0" err="1">
                <a:latin typeface="Courier New"/>
                <a:cs typeface="Courier New"/>
              </a:rPr>
              <a:t>vid</a:t>
            </a:r>
            <a:r>
              <a:rPr lang="nl-NL" sz="1050" dirty="0">
                <a:latin typeface="Courier New"/>
                <a:cs typeface="Courier New"/>
              </a:rPr>
              <a:t>      </a:t>
            </a:r>
            <a:r>
              <a:rPr lang="nl-NL" sz="1050" dirty="0" smtClean="0">
                <a:latin typeface="Courier New"/>
                <a:cs typeface="Courier New"/>
              </a:rPr>
              <a:t>    </a:t>
            </a:r>
            <a:r>
              <a:rPr lang="nl-NL" sz="1050" dirty="0">
                <a:latin typeface="Courier New"/>
                <a:cs typeface="Courier New"/>
              </a:rPr>
              <a:t>: exact;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</a:t>
            </a:r>
            <a:r>
              <a:rPr lang="nl-NL" sz="1050" b="1" dirty="0" err="1">
                <a:solidFill>
                  <a:srgbClr val="FF0000"/>
                </a:solidFill>
                <a:latin typeface="Courier New"/>
                <a:cs typeface="Courier New"/>
              </a:rPr>
              <a:t>action_profile</a:t>
            </a:r>
            <a:r>
              <a:rPr lang="nl-NL" sz="10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l-NL" sz="1050" dirty="0">
                <a:latin typeface="Courier New"/>
                <a:cs typeface="Courier New"/>
              </a:rPr>
              <a:t>: </a:t>
            </a:r>
            <a:r>
              <a:rPr lang="nl-NL" sz="1050" b="1" dirty="0" err="1">
                <a:solidFill>
                  <a:srgbClr val="0070C0"/>
                </a:solidFill>
                <a:latin typeface="Courier New"/>
                <a:cs typeface="Courier New"/>
              </a:rPr>
              <a:t>vlan_port_mapping_profile</a:t>
            </a:r>
            <a:r>
              <a:rPr lang="nl-NL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    </a:t>
            </a:r>
            <a:r>
              <a:rPr lang="nl-NL" sz="1050" b="1" dirty="0" err="1">
                <a:latin typeface="Courier New"/>
                <a:cs typeface="Courier New"/>
              </a:rPr>
              <a:t>size</a:t>
            </a:r>
            <a:r>
              <a:rPr lang="nl-NL" sz="1050" dirty="0">
                <a:latin typeface="Courier New"/>
                <a:cs typeface="Courier New"/>
              </a:rPr>
              <a:t> : 32768;</a:t>
            </a:r>
          </a:p>
          <a:p>
            <a:pPr>
              <a:spcBef>
                <a:spcPts val="0"/>
              </a:spcBef>
            </a:pPr>
            <a:r>
              <a:rPr lang="nl-NL" sz="1050" dirty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P4 profiles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297694"/>
            <a:ext cx="1199585" cy="268103"/>
          </a:xfrm>
          <a:prstGeom prst="roundRect">
            <a:avLst/>
          </a:prstGeom>
          <a:solidFill>
            <a:srgbClr val="FFFF00">
              <a:alpha val="40000"/>
            </a:srgbClr>
          </a:solidFill>
          <a:ln cap="flat">
            <a:solidFill>
              <a:schemeClr val="accent6">
                <a:lumMod val="60000"/>
                <a:lumOff val="40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Rectangle 106"/>
          <p:cNvSpPr/>
          <p:nvPr/>
        </p:nvSpPr>
        <p:spPr>
          <a:xfrm>
            <a:off x="5124450" y="2087166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124450" y="2301479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124450" y="1980010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ABCD_0123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124450" y="2515791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124450" y="2408634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24450" y="2944416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BA8E_F007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124450" y="1872854"/>
            <a:ext cx="108585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Match Fields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10300" y="2087166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210300" y="2301479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210300" y="1980010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index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210300" y="2515791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210300" y="2408634"/>
            <a:ext cx="5715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210300" y="2944416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210300" y="1872854"/>
            <a:ext cx="9144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Profile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124450" y="1712119"/>
            <a:ext cx="1885950" cy="16073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table </a:t>
            </a:r>
            <a:r>
              <a:rPr lang="en-US" sz="825" dirty="0" err="1">
                <a:solidFill>
                  <a:srgbClr val="4F8AFF"/>
                </a:solidFill>
                <a:latin typeface="Menlo" charset="0"/>
                <a:ea typeface="Menlo" charset="0"/>
                <a:cs typeface="Menlo" charset="0"/>
              </a:rPr>
              <a:t>port_vlan_mapping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>
            <a:off x="6210300" y="2837260"/>
            <a:ext cx="0" cy="107156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5124450" y="2194323"/>
            <a:ext cx="10858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210300" y="2194323"/>
            <a:ext cx="5715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5124450" y="2622948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10300" y="2622948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124450" y="2730104"/>
            <a:ext cx="1085850" cy="107156"/>
          </a:xfrm>
          <a:prstGeom prst="rect">
            <a:avLst/>
          </a:prstGeom>
          <a:solidFill>
            <a:srgbClr val="407AAA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210300" y="2730104"/>
            <a:ext cx="5715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610350" y="3587354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610350" y="3694510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610350" y="3480198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action A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6610350" y="3801666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610350" y="3373041"/>
            <a:ext cx="800100" cy="1071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</a:t>
            </a:r>
            <a:r>
              <a:rPr lang="en-US" sz="750" i="1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Sel</a:t>
            </a:r>
            <a:endParaRPr lang="en-US" sz="750" i="1" dirty="0">
              <a:solidFill>
                <a:schemeClr val="accent1">
                  <a:lumMod val="7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410450" y="3480198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753350" y="3480198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410450" y="358735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753350" y="3587354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410450" y="3694510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753350" y="3694510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924800" y="3694510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7410450" y="3801666"/>
            <a:ext cx="34290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753350" y="3801666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7924800" y="3480198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924800" y="3801666"/>
            <a:ext cx="34290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410450" y="3373198"/>
            <a:ext cx="857250" cy="10747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 Data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096250" y="3587354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096250" y="3694510"/>
            <a:ext cx="1714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610350" y="3908823"/>
            <a:ext cx="80010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7410450" y="3908823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7581900" y="3908823"/>
            <a:ext cx="171450" cy="1071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 b="1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7753350" y="3908823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6610350" y="4123135"/>
            <a:ext cx="800100" cy="107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r>
              <a:rPr lang="en-US" sz="750" dirty="0">
                <a:latin typeface="Menlo" charset="0"/>
                <a:ea typeface="Menlo" charset="0"/>
                <a:cs typeface="Menlo" charset="0"/>
              </a:rPr>
              <a:t>action Z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410450" y="4123135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581900" y="4123135"/>
            <a:ext cx="171450" cy="10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753350" y="4123135"/>
            <a:ext cx="514350" cy="107156"/>
          </a:xfrm>
          <a:prstGeom prst="rect">
            <a:avLst/>
          </a:prstGeom>
          <a:noFill/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0" rtlCol="0" anchor="ctr"/>
          <a:lstStyle/>
          <a:p>
            <a:endParaRPr lang="en-US" sz="750"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>
            <a:off x="7410450" y="4015979"/>
            <a:ext cx="0" cy="107156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/>
          <p:cNvCxnSpPr>
            <a:endCxn id="182" idx="1"/>
          </p:cNvCxnSpPr>
          <p:nvPr/>
        </p:nvCxnSpPr>
        <p:spPr>
          <a:xfrm rot="16200000" flipH="1">
            <a:off x="5610225" y="2962275"/>
            <a:ext cx="1714500" cy="285750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6553200" y="3105150"/>
            <a:ext cx="2019300" cy="26789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r>
              <a:rPr lang="en-US" sz="825" b="1" dirty="0" err="1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action_profile</a:t>
            </a:r>
            <a:r>
              <a:rPr lang="en-US" sz="825" b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900" b="1" dirty="0" err="1">
                <a:solidFill>
                  <a:srgbClr val="0070C0"/>
                </a:solidFill>
                <a:latin typeface="Courier New"/>
                <a:cs typeface="Courier New"/>
              </a:rPr>
              <a:t>vlan_port_mapping_profile</a:t>
            </a:r>
            <a:r>
              <a:rPr lang="en-US" sz="900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endParaRPr lang="en-US" sz="825" dirty="0">
              <a:solidFill>
                <a:srgbClr val="4F8AFF"/>
              </a:solidFill>
              <a:latin typeface="Menlo" charset="0"/>
              <a:ea typeface="Menlo" charset="0"/>
              <a:cs typeface="Menlo" charset="0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5829895" y="3140275"/>
            <a:ext cx="1446611" cy="114300"/>
          </a:xfrm>
          <a:prstGeom prst="bentConnector2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050" b="1" dirty="0" err="1">
                <a:latin typeface="Courier New"/>
                <a:cs typeface="Courier New"/>
              </a:rPr>
              <a:t>action_selector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ecmp_selector</a:t>
            </a:r>
            <a:r>
              <a:rPr lang="en-US" sz="1050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05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selection_key</a:t>
            </a:r>
            <a:r>
              <a:rPr lang="en-US" sz="1050" dirty="0">
                <a:latin typeface="Courier New"/>
                <a:cs typeface="Courier New"/>
              </a:rPr>
              <a:t> : </a:t>
            </a:r>
            <a:r>
              <a:rPr lang="en-US" sz="1050" dirty="0" err="1">
                <a:latin typeface="Courier New"/>
                <a:cs typeface="Courier New"/>
              </a:rPr>
              <a:t>ecmp_hash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 err="1">
                <a:latin typeface="Courier New"/>
                <a:cs typeface="Courier New"/>
              </a:rPr>
              <a:t>action_profile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ecmp_action_profile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set_ecmp_nexthop_details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ECMP_SELECT_TABLE_SIZE;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dynamic_action_selection</a:t>
            </a:r>
            <a:r>
              <a:rPr lang="en-US" sz="1050" b="1" dirty="0">
                <a:latin typeface="Courier New"/>
                <a:cs typeface="Courier New"/>
              </a:rPr>
              <a:t> </a:t>
            </a:r>
            <a:r>
              <a:rPr lang="en-US" sz="1050" dirty="0">
                <a:latin typeface="Courier New"/>
                <a:cs typeface="Courier New"/>
              </a:rPr>
              <a:t>: 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ecmp_selector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ecmp_group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l3_metadata.nexthop_index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action_profile</a:t>
            </a:r>
            <a:r>
              <a:rPr lang="en-US" sz="1050" dirty="0">
                <a:latin typeface="Courier New"/>
                <a:cs typeface="Courier New"/>
              </a:rPr>
              <a:t>: </a:t>
            </a:r>
            <a:r>
              <a:rPr lang="en-US" sz="1050" dirty="0" err="1">
                <a:latin typeface="Courier New"/>
                <a:cs typeface="Courier New"/>
              </a:rPr>
              <a:t>ecmp_action_profile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 </a:t>
            </a:r>
            <a:r>
              <a:rPr lang="en-US" sz="1050" dirty="0">
                <a:latin typeface="Courier New"/>
                <a:cs typeface="Courier New"/>
              </a:rPr>
              <a:t>: ECMP_GROUP_TABLE_SIZE;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profiles for LAG and ECMP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267200" y="3943350"/>
            <a:ext cx="1885950" cy="482204"/>
          </a:xfrm>
          <a:prstGeom prst="wedgeRoundRectCallout">
            <a:avLst>
              <a:gd name="adj1" fmla="val -94222"/>
              <a:gd name="adj2" fmla="val -7006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Chooses a GROUP of profile entries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572000" y="1605887"/>
            <a:ext cx="1885950" cy="482204"/>
          </a:xfrm>
          <a:prstGeom prst="wedgeRoundRectCallout">
            <a:avLst>
              <a:gd name="adj1" fmla="val -81879"/>
              <a:gd name="adj2" fmla="val 15838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Chooses a particular entry within a group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2520666"/>
            <a:ext cx="3388826" cy="267891"/>
          </a:xfrm>
          <a:prstGeom prst="roundRect">
            <a:avLst/>
          </a:prstGeom>
          <a:solidFill>
            <a:srgbClr val="FFFF00">
              <a:alpha val="40000"/>
            </a:srgbClr>
          </a:solidFill>
          <a:ln cap="flat">
            <a:solidFill>
              <a:schemeClr val="accent6">
                <a:lumMod val="60000"/>
                <a:lumOff val="40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086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1050" b="1" dirty="0" err="1">
                <a:latin typeface="Courier New"/>
                <a:cs typeface="Courier New"/>
              </a:rPr>
              <a:t>action_selector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3366FF"/>
                </a:solidFill>
                <a:latin typeface="Courier New"/>
                <a:cs typeface="Courier New"/>
              </a:rPr>
              <a:t>ecmp_selector</a:t>
            </a:r>
            <a:r>
              <a:rPr lang="en-US" sz="1050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050" dirty="0">
                <a:latin typeface="Courier New"/>
                <a:cs typeface="Courier New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selection_key</a:t>
            </a:r>
            <a:r>
              <a:rPr lang="en-US" sz="1050" dirty="0">
                <a:latin typeface="Courier New"/>
                <a:cs typeface="Courier New"/>
              </a:rPr>
              <a:t> : </a:t>
            </a:r>
            <a:r>
              <a:rPr lang="en-US" sz="1050" dirty="0" err="1">
                <a:solidFill>
                  <a:srgbClr val="FF0000"/>
                </a:solidFill>
                <a:latin typeface="Courier New"/>
                <a:cs typeface="Courier New"/>
              </a:rPr>
              <a:t>ecmp_hash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 err="1">
                <a:latin typeface="Courier New"/>
                <a:cs typeface="Courier New"/>
              </a:rPr>
              <a:t>action_profile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ecmp_action_profile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set_ecmp_nexthop_details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ECMP_SELECT_TABLE_SIZE;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dynamic_action_selection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smtClean="0">
                <a:latin typeface="Courier New"/>
                <a:cs typeface="Courier New"/>
              </a:rPr>
              <a:t>: </a:t>
            </a:r>
            <a:r>
              <a:rPr lang="en-US" sz="1050" dirty="0" err="1" smtClean="0">
                <a:solidFill>
                  <a:srgbClr val="3366FF"/>
                </a:solidFill>
                <a:latin typeface="Courier New"/>
                <a:cs typeface="Courier New"/>
              </a:rPr>
              <a:t>ecmp_selector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 </a:t>
            </a:r>
            <a:r>
              <a:rPr lang="en-US" sz="1050" dirty="0" err="1">
                <a:latin typeface="Courier New"/>
                <a:cs typeface="Courier New"/>
              </a:rPr>
              <a:t>ecmp_group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l3_metadata.nexthop_index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action_profile</a:t>
            </a:r>
            <a:r>
              <a:rPr lang="en-US" sz="1050" dirty="0">
                <a:latin typeface="Courier New"/>
                <a:cs typeface="Courier New"/>
              </a:rPr>
              <a:t>: </a:t>
            </a:r>
            <a:r>
              <a:rPr lang="en-US" sz="1050" dirty="0" err="1">
                <a:latin typeface="Courier New"/>
                <a:cs typeface="Courier New"/>
              </a:rPr>
              <a:t>ecmp_action_profile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size</a:t>
            </a:r>
            <a:r>
              <a:rPr lang="en-US" sz="1050" dirty="0">
                <a:latin typeface="Courier New"/>
                <a:cs typeface="Courier New"/>
              </a:rPr>
              <a:t> : ECMP_GROUP_TABLE_SIZE;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profiles for LAG and ECMP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0" y="742951"/>
            <a:ext cx="2971800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>
                <a:latin typeface="Courier New"/>
                <a:cs typeface="Courier New"/>
              </a:rPr>
              <a:t>field_list</a:t>
            </a:r>
            <a:r>
              <a:rPr lang="en-US" sz="1050" dirty="0">
                <a:latin typeface="Courier New"/>
                <a:cs typeface="Courier New"/>
              </a:rPr>
              <a:t> l3_hash_fields {</a:t>
            </a:r>
          </a:p>
          <a:p>
            <a:r>
              <a:rPr lang="en-US" sz="1050" dirty="0">
                <a:latin typeface="Courier New"/>
                <a:cs typeface="Courier New"/>
              </a:rPr>
              <a:t>    ipv4_metadata.lkp_ipv4_sa;</a:t>
            </a:r>
          </a:p>
          <a:p>
            <a:r>
              <a:rPr lang="en-US" sz="1050" dirty="0">
                <a:latin typeface="Courier New"/>
                <a:cs typeface="Courier New"/>
              </a:rPr>
              <a:t>    ipv4_metadata.lkp_ipv4_da;</a:t>
            </a:r>
          </a:p>
          <a:p>
            <a:r>
              <a:rPr lang="en-US" sz="1050" dirty="0">
                <a:latin typeface="Courier New"/>
                <a:cs typeface="Courier New"/>
              </a:rPr>
              <a:t>    l3_metadata.lkp_ip_proto;</a:t>
            </a:r>
          </a:p>
          <a:p>
            <a:r>
              <a:rPr lang="en-US" sz="1050" dirty="0">
                <a:latin typeface="Courier New"/>
                <a:cs typeface="Courier New"/>
              </a:rPr>
              <a:t>    l3_metadata.lkp_l4_sport;</a:t>
            </a:r>
          </a:p>
          <a:p>
            <a:r>
              <a:rPr lang="en-US" sz="1050" dirty="0">
                <a:latin typeface="Courier New"/>
                <a:cs typeface="Courier New"/>
              </a:rPr>
              <a:t>    l3_metadata.lkp_l4_dport;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r>
              <a:rPr lang="en-US" sz="1050" b="1" dirty="0" err="1">
                <a:latin typeface="Courier New"/>
                <a:cs typeface="Courier New"/>
              </a:rPr>
              <a:t>field_list_calculation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urier New"/>
                <a:cs typeface="Courier New"/>
              </a:rPr>
              <a:t>ecmp_hash</a:t>
            </a:r>
            <a:r>
              <a:rPr lang="en-US" sz="105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050" dirty="0">
                <a:latin typeface="Courier New"/>
                <a:cs typeface="Courier New"/>
              </a:rPr>
              <a:t>{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input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r>
              <a:rPr lang="en-US" sz="1050" dirty="0">
                <a:latin typeface="Courier New"/>
                <a:cs typeface="Courier New"/>
              </a:rPr>
              <a:t>        l3_hash_fields;</a:t>
            </a:r>
          </a:p>
          <a:p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algorithm</a:t>
            </a:r>
            <a:r>
              <a:rPr lang="en-US" sz="1050" dirty="0">
                <a:latin typeface="Courier New"/>
                <a:cs typeface="Courier New"/>
              </a:rPr>
              <a:t> : crc16;</a:t>
            </a:r>
          </a:p>
          <a:p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output_width</a:t>
            </a:r>
            <a:r>
              <a:rPr lang="en-US" sz="1050" dirty="0">
                <a:latin typeface="Courier New"/>
                <a:cs typeface="Courier New"/>
              </a:rPr>
              <a:t> : ECMP_BIT_WIDTH;</a:t>
            </a:r>
          </a:p>
          <a:p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endParaRPr lang="en-US" sz="1050" dirty="0">
              <a:latin typeface="Courier New"/>
              <a:cs typeface="Courier New"/>
            </a:endParaRPr>
          </a:p>
          <a:p>
            <a:endParaRPr lang="en-US" sz="10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2071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Packet Digests – Notify control plane of data plane events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Action </a:t>
            </a:r>
          </a:p>
          <a:p>
            <a:pPr lvl="1"/>
            <a:r>
              <a:rPr lang="en-US" dirty="0" err="1" smtClean="0"/>
              <a:t>generate_digest</a:t>
            </a:r>
            <a:r>
              <a:rPr lang="en-US" dirty="0" smtClean="0"/>
              <a:t>(receiver, </a:t>
            </a:r>
            <a:r>
              <a:rPr lang="en-US" dirty="0" err="1" smtClean="0"/>
              <a:t>field_list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Sends the specified metadata to a target-specific receiver</a:t>
            </a:r>
          </a:p>
          <a:p>
            <a:pPr lvl="1"/>
            <a:r>
              <a:rPr lang="en-US" dirty="0" smtClean="0"/>
              <a:t>Software-based</a:t>
            </a:r>
          </a:p>
          <a:p>
            <a:pPr lvl="1"/>
            <a:r>
              <a:rPr lang="en-US" dirty="0" smtClean="0"/>
              <a:t>Hardware-Based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8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MAC Learning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Source MAC Lookup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Learn Notification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25" b="1" dirty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smac_hit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src_port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, static) {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825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(l2_metadata.src_port,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src_port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825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(l2_metadata.is_static, static);</a:t>
            </a:r>
          </a:p>
          <a:p>
            <a:pPr marL="0" indent="0">
              <a:buNone/>
            </a:pPr>
            <a:r>
              <a:rPr lang="en-US" sz="825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825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(l2_metadata.src_move, 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            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standard_metadata.igress_port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^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src_port</a:t>
            </a:r>
            <a:r>
              <a:rPr lang="en-US" sz="825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825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825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825" b="1" dirty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smac_miss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825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(l2_metadata.src_miss, TRUE);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825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825" b="1" dirty="0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smac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825" b="1" dirty="0">
                <a:latin typeface="Courier New" charset="0"/>
                <a:ea typeface="Courier New" charset="0"/>
                <a:cs typeface="Courier New" charset="0"/>
              </a:rPr>
              <a:t>reads 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vlan_tag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[0].vid : exact;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ethernet.srcAddr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: exact;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825" b="1" dirty="0">
                <a:latin typeface="Courier New" charset="0"/>
                <a:ea typeface="Courier New" charset="0"/>
                <a:cs typeface="Courier New" charset="0"/>
              </a:rPr>
              <a:t>actions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smac_hit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825" dirty="0" err="1">
                <a:latin typeface="Courier New" charset="0"/>
                <a:ea typeface="Courier New" charset="0"/>
                <a:cs typeface="Courier New" charset="0"/>
              </a:rPr>
              <a:t>smac_miss</a:t>
            </a: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en-US" sz="825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6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field_list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l2_learn_digest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ethernet.srcAddr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vlan_tag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[0].vid,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standard_metadata.ingress_port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l2_metadata.src_port,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l2_metadata.src_move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send_learn_notification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generate_digest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(L2_RECV, l2_learn_digest);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learn_notification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l2_metadata.src_move 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l2_metadata.src_miss 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l2_metadata.is_static: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send_learn_notification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process_l2_learning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smac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learn_notification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    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638452" y="2573496"/>
            <a:ext cx="1895947" cy="387036"/>
          </a:xfrm>
          <a:prstGeom prst="wedgeRoundRectCallout">
            <a:avLst>
              <a:gd name="adj1" fmla="val -79206"/>
              <a:gd name="adj2" fmla="val -660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000" dirty="0"/>
              <a:t>Target-specific number. Can be SW or HW receiver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638451" y="3522105"/>
            <a:ext cx="1895947" cy="387036"/>
          </a:xfrm>
          <a:prstGeom prst="wedgeRoundRectCallout">
            <a:avLst>
              <a:gd name="adj1" fmla="val -53726"/>
              <a:gd name="adj2" fmla="val -8571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000" dirty="0"/>
              <a:t>Other fields can influence sending of learn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86838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Resubmit and Recirculate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742951"/>
            <a:ext cx="8686800" cy="196595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Implementing complex processing</a:t>
            </a:r>
          </a:p>
          <a:p>
            <a:r>
              <a:rPr lang="en-US" dirty="0" smtClean="0"/>
              <a:t>resubmit(</a:t>
            </a:r>
            <a:r>
              <a:rPr lang="en-US" dirty="0" err="1" smtClean="0"/>
              <a:t>field_list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Unmodified</a:t>
            </a:r>
            <a:r>
              <a:rPr lang="en-US" dirty="0" smtClean="0"/>
              <a:t> packet is returned back to the parser within ingress pipeline, with additional metadata</a:t>
            </a:r>
          </a:p>
          <a:p>
            <a:pPr lvl="1"/>
            <a:r>
              <a:rPr lang="en-US" dirty="0" smtClean="0"/>
              <a:t>Useful for complex parsing</a:t>
            </a:r>
          </a:p>
          <a:p>
            <a:r>
              <a:rPr lang="en-US" dirty="0" smtClean="0"/>
              <a:t>recirculate(</a:t>
            </a:r>
            <a:r>
              <a:rPr lang="en-US" dirty="0" err="1" smtClean="0"/>
              <a:t>field_list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Fully modified packet </a:t>
            </a:r>
            <a:r>
              <a:rPr lang="en-US" dirty="0" smtClean="0"/>
              <a:t>is returned back to the ingress parser after completing all the processing</a:t>
            </a:r>
          </a:p>
          <a:p>
            <a:pPr lvl="1"/>
            <a:r>
              <a:rPr lang="en-US" dirty="0" smtClean="0"/>
              <a:t>Useful for complex tunnel/NAT processing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2694065" y="2857500"/>
            <a:ext cx="3641570" cy="200025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057650" y="2515392"/>
            <a:ext cx="2419350" cy="387036"/>
          </a:xfrm>
          <a:prstGeom prst="wedgeRoundRectCallout">
            <a:avLst>
              <a:gd name="adj1" fmla="val -46654"/>
              <a:gd name="adj2" fmla="val 11866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000" dirty="0" err="1"/>
              <a:t>standard_metadata.instance_type</a:t>
            </a:r>
            <a:r>
              <a:rPr lang="en-US" sz="1000" dirty="0"/>
              <a:t> == </a:t>
            </a:r>
            <a:br>
              <a:rPr lang="en-US" sz="1000" dirty="0"/>
            </a:br>
            <a:r>
              <a:rPr lang="en-US" sz="1000" dirty="0" smtClean="0"/>
              <a:t>PKT_INSTANCE_RESUBMIT</a:t>
            </a:r>
            <a:endParaRPr lang="en-US" sz="10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6398079" y="4470714"/>
            <a:ext cx="2419350" cy="387036"/>
          </a:xfrm>
          <a:prstGeom prst="wedgeRoundRectCallout">
            <a:avLst>
              <a:gd name="adj1" fmla="val -68251"/>
              <a:gd name="adj2" fmla="val -6321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000" dirty="0" err="1" smtClean="0"/>
              <a:t>standard_metadata.instance_type</a:t>
            </a:r>
            <a:r>
              <a:rPr lang="en-US" sz="1000" dirty="0" smtClean="0"/>
              <a:t> == </a:t>
            </a:r>
            <a:br>
              <a:rPr lang="en-US" sz="1000" dirty="0" smtClean="0"/>
            </a:br>
            <a:r>
              <a:rPr lang="en-US" sz="1000" dirty="0" smtClean="0"/>
              <a:t>PKT_INSTANCE_RECIRCULATE</a:t>
            </a:r>
            <a:endParaRPr lang="en-US" sz="10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04800" y="3105150"/>
            <a:ext cx="2500160" cy="380999"/>
          </a:xfrm>
          <a:prstGeom prst="wedgeRoundRectCallout">
            <a:avLst>
              <a:gd name="adj1" fmla="val 49449"/>
              <a:gd name="adj2" fmla="val 11311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000" smtClean="0"/>
              <a:t>standard_metadata.instance_type</a:t>
            </a:r>
            <a:r>
              <a:rPr lang="en-US" sz="1000" dirty="0" smtClean="0"/>
              <a:t> </a:t>
            </a:r>
            <a:r>
              <a:rPr lang="en-US" sz="1000" dirty="0"/>
              <a:t>== </a:t>
            </a:r>
            <a:br>
              <a:rPr lang="en-US" sz="1000" dirty="0"/>
            </a:br>
            <a:r>
              <a:rPr lang="en-US" sz="1000" dirty="0" smtClean="0"/>
              <a:t>PKT_INSTANCE_NORMAL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982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parser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parse_mpls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extract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mpls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next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]);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latest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.bos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0       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parse_mpls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1       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parse_mpls_bos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default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: ingress;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parser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parse_mpls_bos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current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(0, 4))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0x4    : parse_inner_ipv4;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0x6    : parse_inner_ipv6;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default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parse_inner_ethernet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MPLS Processing (Simple)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This parser is a very effective hack</a:t>
            </a:r>
          </a:p>
          <a:p>
            <a:pPr lvl="1"/>
            <a:r>
              <a:rPr lang="en-US" dirty="0" smtClean="0"/>
              <a:t>MPLS does not formally carry any indication of the payload type</a:t>
            </a:r>
          </a:p>
          <a:p>
            <a:r>
              <a:rPr lang="en-US" dirty="0" smtClean="0"/>
              <a:t>The right way to do parsing is by using label lookup</a:t>
            </a:r>
          </a:p>
        </p:txBody>
      </p:sp>
    </p:spTree>
    <p:extLst>
      <p:ext uri="{BB962C8B-B14F-4D97-AF65-F5344CB8AC3E}">
        <p14:creationId xmlns:p14="http://schemas.microsoft.com/office/powerpoint/2010/main" val="166418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MPLS Processing (Full)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Control 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5"/>
          </p:nvPr>
        </p:nvSpPr>
        <p:spPr>
          <a:xfrm>
            <a:off x="152400" y="1123950"/>
            <a:ext cx="3962400" cy="3733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#define IPV4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0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#define IPV6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1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#define ETHERNET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header_type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my_metadata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fields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mpls_payload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: 2;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parser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parse_mpls_bos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standard_metadata.resubmit_flag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my_metadata.mpls_payload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       current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4))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0x04  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parse_inner_ipv4;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0x06  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parse_inner_ipv6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0x40 mask 0x70 : parse_inner_ipv4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0x50 mask 0x70 : parse_inner_ipv6;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0x60 mask 0x70 :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parse_inner_ethernet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default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parse_inner_ethernet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6"/>
          </p:nvPr>
        </p:nvSpPr>
        <p:spPr>
          <a:xfrm>
            <a:off x="4267200" y="1123950"/>
            <a:ext cx="45720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set_mpls_payload_type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mpls_payload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800" b="1" dirty="0" err="1" smtClean="0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my_metadata.mpls_payload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mpls_payload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reads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[0].label : exact;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[1].label : exact;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actions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set_mpls_payload_type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ingress {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. . .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/* If our guess was wrong... */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my_metadata.mpls_payload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== ETHERNET 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!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valid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inner_ethernet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)) {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800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800" dirty="0" err="1" smtClean="0">
                <a:latin typeface="Courier New" charset="0"/>
                <a:ea typeface="Courier New" charset="0"/>
                <a:cs typeface="Courier New" charset="0"/>
              </a:rPr>
              <a:t>mpls_resubmit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dirty="0" smtClean="0">
                <a:latin typeface="Courier New" charset="0"/>
                <a:ea typeface="Courier New" charset="0"/>
                <a:cs typeface="Courier New" charset="0"/>
              </a:rPr>
              <a:t>   . . .</a:t>
            </a:r>
          </a:p>
          <a:p>
            <a:pPr marL="0" indent="0">
              <a:buNone/>
            </a:pP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61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field_list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mpls_resubmit_list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my_metadata.mpls_payload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do_mpls_resubmit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resubmit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mpls_resubmit_list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mpls_resubmit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do_mpls_resubmit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MPLS Processing (Resubmit)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The packet still goes through the rest of the ingress pipeline</a:t>
            </a:r>
          </a:p>
          <a:p>
            <a:pPr lvl="1"/>
            <a:r>
              <a:rPr lang="en-US" dirty="0" smtClean="0"/>
              <a:t>Use the if() statement around the rest of the code to avoid further processing</a:t>
            </a:r>
          </a:p>
          <a:p>
            <a:r>
              <a:rPr lang="en-US" dirty="0" smtClean="0"/>
              <a:t>All metadata computed at the first pass will be lost</a:t>
            </a:r>
          </a:p>
          <a:p>
            <a:pPr lvl="1"/>
            <a:r>
              <a:rPr lang="en-US" dirty="0" smtClean="0"/>
              <a:t>Put all the fields that will be needed in the second pass into the resubmit </a:t>
            </a:r>
            <a:r>
              <a:rPr lang="en-US" dirty="0" err="1" smtClean="0"/>
              <a:t>field_list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3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1327220" y="2150228"/>
            <a:ext cx="6414150" cy="638109"/>
            <a:chOff x="245626" y="2866969"/>
            <a:chExt cx="8552200" cy="850812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245626" y="3320090"/>
              <a:ext cx="85522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98401" y="2866969"/>
              <a:ext cx="5210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Logical Data-plane View (your P4 program)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98402" y="3317671"/>
              <a:ext cx="1840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Switch Pipeline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Protocol-Independent Switch Architecture (PISA)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6236712" y="3853766"/>
            <a:ext cx="1744849" cy="1947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67" tIns="48983" rIns="97967" bIns="48983" rtlCol="0" anchor="ctr"/>
          <a:lstStyle/>
          <a:p>
            <a:pPr algn="ctr"/>
            <a:endParaRPr lang="en-US" sz="1350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7143557" y="3348187"/>
            <a:ext cx="872712" cy="839212"/>
            <a:chOff x="7817603" y="3582602"/>
            <a:chExt cx="1163616" cy="1118949"/>
          </a:xfrm>
        </p:grpSpPr>
        <p:grpSp>
          <p:nvGrpSpPr>
            <p:cNvPr id="19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817603" y="3582602"/>
              <a:ext cx="1163616" cy="439673"/>
            </a:xfrm>
            <a:prstGeom prst="rect">
              <a:avLst/>
            </a:prstGeom>
            <a:noFill/>
          </p:spPr>
          <p:txBody>
            <a:bodyPr wrap="none" lIns="97967" tIns="48983" rIns="97967" bIns="48983" rtlCol="0">
              <a:spAutoFit/>
            </a:bodyPr>
            <a:lstStyle/>
            <a:p>
              <a:pPr algn="ctr"/>
              <a:r>
                <a:rPr lang="en-US" sz="1500" dirty="0"/>
                <a:t>Queues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 rot="16200000">
            <a:off x="922153" y="3853501"/>
            <a:ext cx="1745942" cy="1942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67" tIns="48983" rIns="97967" bIns="48983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54525" y="4417872"/>
            <a:ext cx="4578249" cy="421966"/>
            <a:chOff x="1348700" y="5890495"/>
            <a:chExt cx="6104332" cy="562621"/>
          </a:xfrm>
        </p:grpSpPr>
        <p:sp>
          <p:nvSpPr>
            <p:cNvPr id="88" name="Isosceles Triangle 87"/>
            <p:cNvSpPr/>
            <p:nvPr/>
          </p:nvSpPr>
          <p:spPr>
            <a:xfrm rot="5400000">
              <a:off x="1459687" y="5907878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3013132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4728908" y="5925261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Isosceles Triangle 91"/>
            <p:cNvSpPr/>
            <p:nvPr/>
          </p:nvSpPr>
          <p:spPr>
            <a:xfrm rot="5400000">
              <a:off x="6315139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1348700" y="6030725"/>
              <a:ext cx="6104332" cy="422391"/>
              <a:chOff x="1344104" y="5149079"/>
              <a:chExt cx="6104332" cy="615145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1344104" y="5732645"/>
                <a:ext cx="6104332" cy="31579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/>
              <p:nvPr/>
            </p:nvCxnSpPr>
            <p:spPr>
              <a:xfrm rot="10800000" flipV="1">
                <a:off x="1358390" y="5149079"/>
                <a:ext cx="128370" cy="583566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/>
              <p:nvPr/>
            </p:nvCxnSpPr>
            <p:spPr>
              <a:xfrm rot="10800000" flipV="1">
                <a:off x="2897549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10800000" flipV="1">
                <a:off x="4620391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0800000" flipV="1">
                <a:off x="6189407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Rectangle 63"/>
          <p:cNvSpPr/>
          <p:nvPr/>
        </p:nvSpPr>
        <p:spPr>
          <a:xfrm rot="16200000">
            <a:off x="4662126" y="3789633"/>
            <a:ext cx="1356604" cy="1945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000000"/>
                </a:solidFill>
              </a:rPr>
              <a:t>Fixed Action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2251836" y="3073486"/>
            <a:ext cx="843256" cy="1626876"/>
            <a:chOff x="1485649" y="3204985"/>
            <a:chExt cx="1124341" cy="2169168"/>
          </a:xfrm>
        </p:grpSpPr>
        <p:sp>
          <p:nvSpPr>
            <p:cNvPr id="130" name="Rectangle 129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430982" y="3073486"/>
            <a:ext cx="845090" cy="1626876"/>
            <a:chOff x="945874" y="3204985"/>
            <a:chExt cx="1126786" cy="2169168"/>
          </a:xfrm>
        </p:grpSpPr>
        <p:sp>
          <p:nvSpPr>
            <p:cNvPr id="133" name="Rectangle 132"/>
            <p:cNvSpPr/>
            <p:nvPr/>
          </p:nvSpPr>
          <p:spPr>
            <a:xfrm>
              <a:off x="945874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4831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4698959" y="3075480"/>
            <a:ext cx="843256" cy="1622887"/>
            <a:chOff x="1240589" y="3210304"/>
            <a:chExt cx="1124341" cy="2163849"/>
          </a:xfrm>
        </p:grpSpPr>
        <p:sp>
          <p:nvSpPr>
            <p:cNvPr id="136" name="Rectangle 135"/>
            <p:cNvSpPr/>
            <p:nvPr/>
          </p:nvSpPr>
          <p:spPr>
            <a:xfrm>
              <a:off x="1247533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240589" y="3210304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893130" y="3073486"/>
            <a:ext cx="843256" cy="1626876"/>
            <a:chOff x="1099150" y="3204985"/>
            <a:chExt cx="1124341" cy="2169168"/>
          </a:xfrm>
        </p:grpSpPr>
        <p:sp>
          <p:nvSpPr>
            <p:cNvPr id="139" name="Rectangle 138"/>
            <p:cNvSpPr/>
            <p:nvPr/>
          </p:nvSpPr>
          <p:spPr>
            <a:xfrm>
              <a:off x="1106130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99150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50618" y="4417614"/>
            <a:ext cx="4578249" cy="421966"/>
            <a:chOff x="1348700" y="5890495"/>
            <a:chExt cx="6104332" cy="562621"/>
          </a:xfrm>
        </p:grpSpPr>
        <p:sp>
          <p:nvSpPr>
            <p:cNvPr id="79" name="Isosceles Triangle 78"/>
            <p:cNvSpPr/>
            <p:nvPr/>
          </p:nvSpPr>
          <p:spPr>
            <a:xfrm rot="5400000">
              <a:off x="1459687" y="5907878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Isosceles Triangle 79"/>
            <p:cNvSpPr/>
            <p:nvPr/>
          </p:nvSpPr>
          <p:spPr>
            <a:xfrm rot="5400000">
              <a:off x="3013132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Isosceles Triangle 81"/>
            <p:cNvSpPr/>
            <p:nvPr/>
          </p:nvSpPr>
          <p:spPr>
            <a:xfrm rot="5400000">
              <a:off x="4728908" y="5925261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Isosceles Triangle 82"/>
            <p:cNvSpPr/>
            <p:nvPr/>
          </p:nvSpPr>
          <p:spPr>
            <a:xfrm rot="5400000">
              <a:off x="6315139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348700" y="6030725"/>
              <a:ext cx="6104332" cy="422391"/>
              <a:chOff x="1344104" y="5149079"/>
              <a:chExt cx="6104332" cy="615145"/>
            </a:xfrm>
          </p:grpSpPr>
          <p:cxnSp>
            <p:nvCxnSpPr>
              <p:cNvPr id="89" name="Straight Arrow Connector 88"/>
              <p:cNvCxnSpPr/>
              <p:nvPr/>
            </p:nvCxnSpPr>
            <p:spPr>
              <a:xfrm>
                <a:off x="1344104" y="5732645"/>
                <a:ext cx="6104332" cy="31579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/>
              <p:nvPr/>
            </p:nvCxnSpPr>
            <p:spPr>
              <a:xfrm rot="10800000" flipV="1">
                <a:off x="1358390" y="5149079"/>
                <a:ext cx="128370" cy="583566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95"/>
              <p:cNvCxnSpPr/>
              <p:nvPr/>
            </p:nvCxnSpPr>
            <p:spPr>
              <a:xfrm rot="10800000" flipV="1">
                <a:off x="2897549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/>
              <p:nvPr/>
            </p:nvCxnSpPr>
            <p:spPr>
              <a:xfrm rot="10800000" flipV="1">
                <a:off x="4620391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/>
              <p:cNvCxnSpPr/>
              <p:nvPr/>
            </p:nvCxnSpPr>
            <p:spPr>
              <a:xfrm rot="10800000" flipV="1">
                <a:off x="6189407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Rectangle 141"/>
          <p:cNvSpPr/>
          <p:nvPr/>
        </p:nvSpPr>
        <p:spPr>
          <a:xfrm rot="16200000">
            <a:off x="1810816" y="3737191"/>
            <a:ext cx="1432364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44" name="Rectangle 143"/>
          <p:cNvSpPr/>
          <p:nvPr/>
        </p:nvSpPr>
        <p:spPr>
          <a:xfrm rot="16200000">
            <a:off x="2992029" y="3737191"/>
            <a:ext cx="1421655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46" name="Rectangle 145"/>
          <p:cNvSpPr/>
          <p:nvPr/>
        </p:nvSpPr>
        <p:spPr>
          <a:xfrm rot="16200000">
            <a:off x="4273462" y="3737191"/>
            <a:ext cx="1416410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48" name="Rectangle 147"/>
          <p:cNvSpPr/>
          <p:nvPr/>
        </p:nvSpPr>
        <p:spPr>
          <a:xfrm rot="16200000">
            <a:off x="5473668" y="3737191"/>
            <a:ext cx="1417216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2222802" y="1346622"/>
            <a:ext cx="700211" cy="63089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217363" y="1175777"/>
            <a:ext cx="718991" cy="58561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3976110" y="1812455"/>
            <a:ext cx="1298228" cy="3301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</a:t>
            </a:r>
          </a:p>
        </p:txBody>
      </p:sp>
      <p:cxnSp>
        <p:nvCxnSpPr>
          <p:cNvPr id="152" name="Straight Arrow Connector 151"/>
          <p:cNvCxnSpPr>
            <a:stCxn id="149" idx="3"/>
            <a:endCxn id="150" idx="1"/>
          </p:cNvCxnSpPr>
          <p:nvPr/>
        </p:nvCxnSpPr>
        <p:spPr>
          <a:xfrm flipV="1">
            <a:off x="2923013" y="1468584"/>
            <a:ext cx="1294350" cy="1934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50" idx="3"/>
            <a:endCxn id="154" idx="1"/>
          </p:cNvCxnSpPr>
          <p:nvPr/>
        </p:nvCxnSpPr>
        <p:spPr>
          <a:xfrm>
            <a:off x="4936354" y="1468584"/>
            <a:ext cx="732691" cy="3234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5669045" y="1270912"/>
            <a:ext cx="886147" cy="10421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ACL</a:t>
            </a:r>
          </a:p>
        </p:txBody>
      </p:sp>
      <p:cxnSp>
        <p:nvCxnSpPr>
          <p:cNvPr id="155" name="Straight Arrow Connector 154"/>
          <p:cNvCxnSpPr>
            <a:stCxn id="151" idx="3"/>
            <a:endCxn id="154" idx="1"/>
          </p:cNvCxnSpPr>
          <p:nvPr/>
        </p:nvCxnSpPr>
        <p:spPr>
          <a:xfrm flipV="1">
            <a:off x="5274336" y="1791999"/>
            <a:ext cx="394707" cy="185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49" idx="3"/>
            <a:endCxn id="151" idx="1"/>
          </p:cNvCxnSpPr>
          <p:nvPr/>
        </p:nvCxnSpPr>
        <p:spPr>
          <a:xfrm>
            <a:off x="2923013" y="1662071"/>
            <a:ext cx="1053097" cy="3154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524000" y="1662070"/>
            <a:ext cx="6988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555190" y="1791998"/>
            <a:ext cx="651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2742282" y="3206238"/>
            <a:ext cx="300082" cy="1457302"/>
            <a:chOff x="2479280" y="3258013"/>
            <a:chExt cx="400110" cy="1712316"/>
          </a:xfrm>
        </p:grpSpPr>
        <p:sp>
          <p:nvSpPr>
            <p:cNvPr id="102" name="Trapezoid 101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8" name="TextBox 107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921277" y="3206238"/>
            <a:ext cx="300082" cy="1457302"/>
            <a:chOff x="2479280" y="3258013"/>
            <a:chExt cx="400110" cy="1712316"/>
          </a:xfrm>
        </p:grpSpPr>
        <p:sp>
          <p:nvSpPr>
            <p:cNvPr id="110" name="Trapezoid 109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1" name="TextBox 110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189056" y="3206238"/>
            <a:ext cx="300082" cy="1457302"/>
            <a:chOff x="2479280" y="3258013"/>
            <a:chExt cx="400110" cy="1712316"/>
          </a:xfrm>
        </p:grpSpPr>
        <p:sp>
          <p:nvSpPr>
            <p:cNvPr id="113" name="Trapezoid 112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398042" y="3175444"/>
            <a:ext cx="300082" cy="1488095"/>
            <a:chOff x="2479282" y="3412375"/>
            <a:chExt cx="400110" cy="1748498"/>
          </a:xfrm>
        </p:grpSpPr>
        <p:sp>
          <p:nvSpPr>
            <p:cNvPr id="116" name="Trapezoid 115"/>
            <p:cNvSpPr/>
            <p:nvPr/>
          </p:nvSpPr>
          <p:spPr>
            <a:xfrm rot="5400000" flipH="1">
              <a:off x="1832271" y="4138079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7" name="TextBox 116"/>
            <p:cNvSpPr txBox="1"/>
            <p:nvPr/>
          </p:nvSpPr>
          <p:spPr>
            <a:xfrm rot="16200000">
              <a:off x="1977540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86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609600" y="2647950"/>
            <a:ext cx="3522750" cy="200025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4"/>
          <a:srcRect b="1714"/>
          <a:stretch/>
        </p:blipFill>
        <p:spPr>
          <a:xfrm>
            <a:off x="4724400" y="2724150"/>
            <a:ext cx="3815027" cy="196596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742951"/>
            <a:ext cx="4343400" cy="196595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new copy of a packet is created</a:t>
            </a:r>
          </a:p>
          <a:p>
            <a:r>
              <a:rPr lang="en-US" dirty="0" smtClean="0"/>
              <a:t>The original and the clone are processed independently </a:t>
            </a:r>
          </a:p>
          <a:p>
            <a:r>
              <a:rPr lang="en-US" dirty="0" smtClean="0"/>
              <a:t>Two cloning sources</a:t>
            </a:r>
          </a:p>
          <a:p>
            <a:pPr lvl="1"/>
            <a:r>
              <a:rPr lang="en-US" dirty="0" smtClean="0"/>
              <a:t>Original packet (before ingress)</a:t>
            </a:r>
          </a:p>
          <a:p>
            <a:pPr lvl="1"/>
            <a:r>
              <a:rPr lang="en-US" dirty="0" smtClean="0"/>
              <a:t>Fully processed (after egress)</a:t>
            </a:r>
          </a:p>
          <a:p>
            <a:r>
              <a:rPr lang="en-US" dirty="0" smtClean="0"/>
              <a:t>Two cloning destinations</a:t>
            </a:r>
          </a:p>
          <a:p>
            <a:pPr lvl="1"/>
            <a:r>
              <a:rPr lang="en-US" dirty="0" smtClean="0"/>
              <a:t>Beginning of the ingress pipeline</a:t>
            </a:r>
          </a:p>
          <a:p>
            <a:pPr lvl="1"/>
            <a:r>
              <a:rPr lang="en-US" dirty="0" smtClean="0"/>
              <a:t>Packet Queuing/Replication Engine </a:t>
            </a:r>
            <a:endParaRPr lang="en-US" dirty="0"/>
          </a:p>
          <a:p>
            <a:pPr lvl="2"/>
            <a:r>
              <a:rPr lang="en-US" dirty="0"/>
              <a:t>B</a:t>
            </a:r>
            <a:r>
              <a:rPr lang="en-US" dirty="0" smtClean="0"/>
              <a:t>efore the beginning of the egress pipeline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93563"/>
              </p:ext>
            </p:extLst>
          </p:nvPr>
        </p:nvGraphicFramePr>
        <p:xfrm>
          <a:off x="4495800" y="819150"/>
          <a:ext cx="4343401" cy="122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447800"/>
                <a:gridCol w="152400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Packet before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Ingress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Packet After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Egress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Ingress Pipeline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clone_i2i()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clone_e2i()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Egress Pipeline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clone_i2e()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clone_e2e()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95800" y="81915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Source</a:t>
            </a:r>
          </a:p>
          <a:p>
            <a:r>
              <a:rPr lang="en-US" sz="1200" dirty="0" err="1" smtClean="0">
                <a:solidFill>
                  <a:schemeClr val="bg1"/>
                </a:solidFill>
              </a:rPr>
              <a:t>Dest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5800" y="819150"/>
            <a:ext cx="1371600" cy="461665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5800" y="2190234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clone_x2y(</a:t>
            </a:r>
            <a:r>
              <a:rPr lang="en-US" dirty="0" err="1" smtClean="0"/>
              <a:t>clone_spec</a:t>
            </a:r>
            <a:r>
              <a:rPr lang="en-US" dirty="0" smtClean="0"/>
              <a:t>, </a:t>
            </a:r>
            <a:r>
              <a:rPr lang="en-US" dirty="0" err="1" smtClean="0"/>
              <a:t>field_list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5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Negative Mirroring </a:t>
            </a:r>
            <a:r>
              <a:rPr lang="en-US" sz="2400" dirty="0" smtClean="0"/>
              <a:t>(aka mirror on drop)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2605" y="788532"/>
            <a:ext cx="3809795" cy="440531"/>
          </a:xfrm>
        </p:spPr>
        <p:txBody>
          <a:bodyPr/>
          <a:lstStyle/>
          <a:p>
            <a:r>
              <a:rPr lang="en-US" dirty="0" smtClean="0"/>
              <a:t>Creating a mirrored copy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038601" y="788532"/>
            <a:ext cx="4800396" cy="440531"/>
          </a:xfrm>
        </p:spPr>
        <p:txBody>
          <a:bodyPr/>
          <a:lstStyle/>
          <a:p>
            <a:r>
              <a:rPr lang="en-US" dirty="0" smtClean="0"/>
              <a:t>Processing the mirrored copy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5"/>
          </p:nvPr>
        </p:nvSpPr>
        <p:spPr>
          <a:xfrm>
            <a:off x="152400" y="1257300"/>
            <a:ext cx="3810000" cy="36004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field_list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mirror_info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i2e_metadata.mirror_session_id;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i2e_metadata.mirror_drop_flags;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do_negative_mirror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session_id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 {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(i2e_metadata.mirror_session_id,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session_id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(i2e_metadata.mirror_drop_flags,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ingress_metadata.drop_flags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clone_i2e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session_id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mirror_info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negative_mirror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actions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do_negative_mirror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ingress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. . .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ingress_metadata.drop_flags</a:t>
            </a:r>
            <a:r>
              <a:rPr lang="en-US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!= 0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apply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negative_mirror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6"/>
          </p:nvPr>
        </p:nvSpPr>
        <p:spPr>
          <a:xfrm>
            <a:off x="4038600" y="1257300"/>
            <a:ext cx="4800600" cy="36004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set_mirror_nhop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nhop_idx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l3_metadata.nexthop_index,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nhop_idx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action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set_mirror_bd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modify_field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egress_metadata.bd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mirror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reads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i2e_metadata.mirror_session_id : exact;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actions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set_mirror_nhop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set_mirror_bd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 MIRROR_SESSIONS_TABLE_SIZE;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egress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standard_metadata.instance_type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==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PKT_INSTANCE_TYPE_INGRESS_CLONE)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apply(mirror);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. . .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2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Compiler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Modular Compiler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Front-End (p4-hlir)</a:t>
            </a:r>
          </a:p>
          <a:p>
            <a:pPr lvl="1"/>
            <a:r>
              <a:rPr lang="en-US" dirty="0" smtClean="0"/>
              <a:t>Translates P4 code into High-Level </a:t>
            </a:r>
            <a:r>
              <a:rPr lang="en-US" dirty="0"/>
              <a:t>I</a:t>
            </a:r>
            <a:r>
              <a:rPr lang="en-US" dirty="0" smtClean="0"/>
              <a:t>ntermediate Representation (HLIR)</a:t>
            </a:r>
          </a:p>
          <a:p>
            <a:pPr lvl="2"/>
            <a:r>
              <a:rPr lang="en-US" dirty="0" smtClean="0"/>
              <a:t>Similar to AST (Abstract Syntax Trees)</a:t>
            </a:r>
          </a:p>
          <a:p>
            <a:pPr lvl="2"/>
            <a:r>
              <a:rPr lang="en-US" dirty="0" smtClean="0"/>
              <a:t>Currently represented as a hierarchy of Python objects</a:t>
            </a:r>
          </a:p>
          <a:p>
            <a:pPr lvl="2"/>
            <a:r>
              <a:rPr lang="en-US" dirty="0" smtClean="0"/>
              <a:t>Frees backend developers from the burden of syntax analysis and target-independent semantic checks</a:t>
            </a:r>
          </a:p>
          <a:p>
            <a:pPr lvl="2"/>
            <a:r>
              <a:rPr lang="en-US" dirty="0" smtClean="0"/>
              <a:t>HLIR documentation is supplied with the frontend code</a:t>
            </a:r>
          </a:p>
          <a:p>
            <a:r>
              <a:rPr lang="en-US" dirty="0" smtClean="0"/>
              <a:t>Multiple </a:t>
            </a:r>
            <a:r>
              <a:rPr lang="en-US" dirty="0" err="1" smtClean="0"/>
              <a:t>backends</a:t>
            </a:r>
            <a:endParaRPr lang="en-US" dirty="0" smtClean="0"/>
          </a:p>
          <a:p>
            <a:pPr lvl="1"/>
            <a:r>
              <a:rPr lang="en-US" dirty="0" smtClean="0"/>
              <a:t>Code generators for various targets</a:t>
            </a:r>
          </a:p>
          <a:p>
            <a:pPr lvl="2"/>
            <a:r>
              <a:rPr lang="en-US" dirty="0" smtClean="0"/>
              <a:t>Software Switch Model (p4c-bm)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Network Interface Cards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Packet Processors / NPUs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FPGAs, GPUs, ASICs</a:t>
            </a:r>
          </a:p>
          <a:p>
            <a:pPr lvl="1"/>
            <a:r>
              <a:rPr lang="en-US" dirty="0" smtClean="0"/>
              <a:t>Validators and graph generators</a:t>
            </a:r>
          </a:p>
          <a:p>
            <a:pPr lvl="1"/>
            <a:r>
              <a:rPr lang="en-US" dirty="0" smtClean="0"/>
              <a:t>Run-time API generators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Modular Compiler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Multidocument 5"/>
          <p:cNvSpPr/>
          <p:nvPr/>
        </p:nvSpPr>
        <p:spPr>
          <a:xfrm>
            <a:off x="3005399" y="3246283"/>
            <a:ext cx="952570" cy="780201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Control Flow &amp; Parse Graphs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4124990" y="3254588"/>
            <a:ext cx="906781" cy="780201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JSON </a:t>
            </a:r>
            <a:r>
              <a:rPr lang="en-US" sz="900" dirty="0" err="1">
                <a:solidFill>
                  <a:schemeClr val="tx1"/>
                </a:solidFill>
              </a:rPr>
              <a:t>config</a:t>
            </a:r>
            <a:r>
              <a:rPr lang="en-US" sz="900" dirty="0">
                <a:solidFill>
                  <a:schemeClr val="tx1"/>
                </a:solidFill>
              </a:rPr>
              <a:t> for bmv2, PD-lib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28951" y="2599197"/>
            <a:ext cx="1042699" cy="402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p4c-validate &amp; p4c-graphs</a:t>
            </a:r>
          </a:p>
        </p:txBody>
      </p:sp>
      <p:sp>
        <p:nvSpPr>
          <p:cNvPr id="10" name="Predefined Process 9"/>
          <p:cNvSpPr/>
          <p:nvPr/>
        </p:nvSpPr>
        <p:spPr>
          <a:xfrm>
            <a:off x="5266724" y="4265249"/>
            <a:ext cx="779745" cy="383859"/>
          </a:xfrm>
          <a:prstGeom prst="flowChartPredefinedProcess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42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  <a:ln>
            <a:solidFill>
              <a:schemeClr val="accent2">
                <a:shade val="95000"/>
                <a:satMod val="105000"/>
                <a:alpha val="42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Drivers</a:t>
            </a:r>
          </a:p>
        </p:txBody>
      </p:sp>
      <p:sp>
        <p:nvSpPr>
          <p:cNvPr id="11" name="Predefined Process 10"/>
          <p:cNvSpPr/>
          <p:nvPr/>
        </p:nvSpPr>
        <p:spPr>
          <a:xfrm>
            <a:off x="3177539" y="1325360"/>
            <a:ext cx="2938754" cy="383644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P4 Compiler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(p4-hlir)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587" y="3486342"/>
            <a:ext cx="1086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2"/>
                </a:solidFill>
              </a:rPr>
              <a:t>Outputs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41047" y="2599197"/>
            <a:ext cx="15608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accent2"/>
                </a:solidFill>
              </a:rPr>
              <a:t>Backends</a:t>
            </a:r>
            <a:endParaRPr lang="en-US" sz="1500" b="1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4054" y="1322580"/>
            <a:ext cx="10148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2"/>
                </a:solidFill>
              </a:rPr>
              <a:t>Frontend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190999" y="2599197"/>
            <a:ext cx="899160" cy="4024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p4c-bm</a:t>
            </a:r>
          </a:p>
        </p:txBody>
      </p:sp>
      <p:cxnSp>
        <p:nvCxnSpPr>
          <p:cNvPr id="34" name="Elbow Connector 33"/>
          <p:cNvCxnSpPr>
            <a:endCxn id="9" idx="0"/>
          </p:cNvCxnSpPr>
          <p:nvPr/>
        </p:nvCxnSpPr>
        <p:spPr>
          <a:xfrm rot="5400000">
            <a:off x="3939395" y="1898012"/>
            <a:ext cx="312092" cy="10902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2"/>
            <a:endCxn id="6" idx="0"/>
          </p:cNvCxnSpPr>
          <p:nvPr/>
        </p:nvCxnSpPr>
        <p:spPr>
          <a:xfrm flipH="1">
            <a:off x="3547217" y="3001653"/>
            <a:ext cx="3084" cy="2446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7" idx="0"/>
          </p:cNvCxnSpPr>
          <p:nvPr/>
        </p:nvCxnSpPr>
        <p:spPr>
          <a:xfrm>
            <a:off x="4640580" y="3001653"/>
            <a:ext cx="184" cy="252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7" idx="2"/>
            <a:endCxn id="60" idx="0"/>
          </p:cNvCxnSpPr>
          <p:nvPr/>
        </p:nvCxnSpPr>
        <p:spPr>
          <a:xfrm rot="5400000">
            <a:off x="4385284" y="4135207"/>
            <a:ext cx="260006" cy="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Document 62"/>
          <p:cNvSpPr/>
          <p:nvPr/>
        </p:nvSpPr>
        <p:spPr>
          <a:xfrm>
            <a:off x="4191000" y="1891211"/>
            <a:ext cx="899160" cy="395894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HLIR</a:t>
            </a:r>
          </a:p>
        </p:txBody>
      </p:sp>
      <p:cxnSp>
        <p:nvCxnSpPr>
          <p:cNvPr id="69" name="Straight Arrow Connector 68"/>
          <p:cNvCxnSpPr>
            <a:endCxn id="24" idx="0"/>
          </p:cNvCxnSpPr>
          <p:nvPr/>
        </p:nvCxnSpPr>
        <p:spPr>
          <a:xfrm flipH="1">
            <a:off x="4640580" y="2287105"/>
            <a:ext cx="1" cy="312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640580" y="1709004"/>
            <a:ext cx="6336" cy="182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2" idx="2"/>
          </p:cNvCxnSpPr>
          <p:nvPr/>
        </p:nvCxnSpPr>
        <p:spPr>
          <a:xfrm>
            <a:off x="4646916" y="1158612"/>
            <a:ext cx="0" cy="1667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71754" y="1840985"/>
            <a:ext cx="170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accent2"/>
                </a:solidFill>
              </a:rPr>
              <a:t>Intermediate</a:t>
            </a:r>
          </a:p>
          <a:p>
            <a:pPr algn="ctr"/>
            <a:r>
              <a:rPr lang="en-US" sz="1500" b="1" dirty="0">
                <a:solidFill>
                  <a:schemeClr val="accent2"/>
                </a:solidFill>
              </a:rPr>
              <a:t>Representation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257800" y="2602899"/>
            <a:ext cx="1042699" cy="402456"/>
          </a:xfrm>
          <a:prstGeom prst="roundRect">
            <a:avLst/>
          </a:prstGeom>
          <a:solidFill>
            <a:schemeClr val="accent2">
              <a:alpha val="42000"/>
            </a:schemeClr>
          </a:solidFill>
          <a:ln>
            <a:solidFill>
              <a:schemeClr val="accent2">
                <a:shade val="50000"/>
                <a:alpha val="41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p4c-hw-target</a:t>
            </a:r>
          </a:p>
        </p:txBody>
      </p:sp>
      <p:sp>
        <p:nvSpPr>
          <p:cNvPr id="31" name="Multidocument 30"/>
          <p:cNvSpPr/>
          <p:nvPr/>
        </p:nvSpPr>
        <p:spPr>
          <a:xfrm>
            <a:off x="5266724" y="3246283"/>
            <a:ext cx="906781" cy="780201"/>
          </a:xfrm>
          <a:prstGeom prst="flowChartMultidocument">
            <a:avLst/>
          </a:prstGeom>
          <a:solidFill>
            <a:schemeClr val="accent3">
              <a:alpha val="41000"/>
            </a:schemeClr>
          </a:solidFill>
          <a:ln>
            <a:solidFill>
              <a:schemeClr val="accent3">
                <a:shade val="50000"/>
                <a:alpha val="41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Device-specific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config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, PD-Lib</a:t>
            </a:r>
          </a:p>
        </p:txBody>
      </p:sp>
      <p:cxnSp>
        <p:nvCxnSpPr>
          <p:cNvPr id="32" name="Straight Arrow Connector 31"/>
          <p:cNvCxnSpPr>
            <a:stCxn id="30" idx="2"/>
            <a:endCxn id="31" idx="0"/>
          </p:cNvCxnSpPr>
          <p:nvPr/>
        </p:nvCxnSpPr>
        <p:spPr>
          <a:xfrm>
            <a:off x="5779150" y="3005355"/>
            <a:ext cx="3347" cy="240928"/>
          </a:xfrm>
          <a:prstGeom prst="straightConnector1">
            <a:avLst/>
          </a:prstGeom>
          <a:ln>
            <a:solidFill>
              <a:srgbClr val="FF0000">
                <a:alpha val="44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30" idx="0"/>
          </p:cNvCxnSpPr>
          <p:nvPr/>
        </p:nvCxnSpPr>
        <p:spPr>
          <a:xfrm rot="16200000" flipH="1">
            <a:off x="5051968" y="1875717"/>
            <a:ext cx="315794" cy="1138570"/>
          </a:xfrm>
          <a:prstGeom prst="bentConnector3">
            <a:avLst>
              <a:gd name="adj1" fmla="val 50000"/>
            </a:avLst>
          </a:prstGeom>
          <a:ln>
            <a:solidFill>
              <a:srgbClr val="FF0000">
                <a:alpha val="42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1" idx="2"/>
            <a:endCxn id="10" idx="0"/>
          </p:cNvCxnSpPr>
          <p:nvPr/>
        </p:nvCxnSpPr>
        <p:spPr>
          <a:xfrm rot="5400000">
            <a:off x="5522672" y="4130862"/>
            <a:ext cx="268311" cy="463"/>
          </a:xfrm>
          <a:prstGeom prst="bentConnector3">
            <a:avLst>
              <a:gd name="adj1" fmla="val 50000"/>
            </a:avLst>
          </a:prstGeom>
          <a:ln>
            <a:solidFill>
              <a:srgbClr val="FF0000">
                <a:alpha val="42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cument 11"/>
          <p:cNvSpPr/>
          <p:nvPr/>
        </p:nvSpPr>
        <p:spPr>
          <a:xfrm>
            <a:off x="4193702" y="757079"/>
            <a:ext cx="906428" cy="429957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P4 program</a:t>
            </a:r>
          </a:p>
        </p:txBody>
      </p:sp>
      <p:sp>
        <p:nvSpPr>
          <p:cNvPr id="60" name="Predefined Process 59"/>
          <p:cNvSpPr/>
          <p:nvPr/>
        </p:nvSpPr>
        <p:spPr>
          <a:xfrm>
            <a:off x="4124990" y="4265249"/>
            <a:ext cx="780516" cy="383859"/>
          </a:xfrm>
          <a:prstGeom prst="flowChartPredefined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Drivers</a:t>
            </a:r>
          </a:p>
        </p:txBody>
      </p:sp>
    </p:spTree>
    <p:extLst>
      <p:ext uri="{BB962C8B-B14F-4D97-AF65-F5344CB8AC3E}">
        <p14:creationId xmlns:p14="http://schemas.microsoft.com/office/powerpoint/2010/main" val="1098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Dependency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9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Dependencies are inferred from target-independent P4 program analysis</a:t>
            </a:r>
          </a:p>
          <a:p>
            <a:r>
              <a:rPr lang="en-US" dirty="0" smtClean="0"/>
              <a:t>Independent tables</a:t>
            </a:r>
          </a:p>
          <a:p>
            <a:r>
              <a:rPr lang="en-US" dirty="0" smtClean="0"/>
              <a:t>Match Dependency</a:t>
            </a:r>
          </a:p>
          <a:p>
            <a:r>
              <a:rPr lang="en-US" dirty="0" smtClean="0"/>
              <a:t>Action Dependency</a:t>
            </a:r>
          </a:p>
          <a:p>
            <a:r>
              <a:rPr lang="en-US" dirty="0" smtClean="0"/>
              <a:t>Successor Dependency</a:t>
            </a:r>
          </a:p>
          <a:p>
            <a:r>
              <a:rPr lang="en-US" dirty="0" smtClean="0"/>
              <a:t>Reverse Read Dependency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3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241053" cy="41148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ing_metadata.drop</a:t>
            </a:r>
            <a:r>
              <a:rPr lang="en-US" sz="1050" dirty="0">
                <a:latin typeface="Courier New"/>
                <a:cs typeface="Courier New"/>
              </a:rPr>
              <a:t>, 1);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egress_port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 err="1" smtClean="0">
                <a:latin typeface="Courier New"/>
                <a:cs typeface="Courier New"/>
              </a:rPr>
              <a:t>modify_field</a:t>
            </a:r>
            <a:r>
              <a:rPr lang="en-US" sz="1050" dirty="0" smtClean="0">
                <a:latin typeface="Courier New"/>
                <a:cs typeface="Courier New"/>
              </a:rPr>
              <a:t>(</a:t>
            </a:r>
            <a:r>
              <a:rPr lang="en-US" sz="1050" dirty="0" err="1" smtClean="0">
                <a:latin typeface="Courier New"/>
                <a:cs typeface="Courier New"/>
              </a:rPr>
              <a:t>ing_metadata.egress_spec</a:t>
            </a:r>
            <a:r>
              <a:rPr lang="en-US" sz="1050" dirty="0" smtClean="0">
                <a:latin typeface="Courier New"/>
                <a:cs typeface="Courier New"/>
              </a:rPr>
              <a:t>, </a:t>
            </a:r>
            <a:r>
              <a:rPr lang="en-US" sz="1050" dirty="0" err="1" smtClean="0">
                <a:latin typeface="Courier New"/>
                <a:cs typeface="Courier New"/>
              </a:rPr>
              <a:t>egress_port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ethernet.dstAddr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ethernet.srcAddr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control</a:t>
            </a:r>
            <a:r>
              <a:rPr lang="en-US" sz="1050" dirty="0">
                <a:latin typeface="Courier New"/>
                <a:cs typeface="Courier New"/>
              </a:rPr>
              <a:t> ingress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Independent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6" name="Content Placeholder 5" descr="01-NoDeps.ingress.tables_dep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80" b="-9480"/>
          <a:stretch>
            <a:fillRect/>
          </a:stretch>
        </p:blipFill>
        <p:spPr>
          <a:xfrm>
            <a:off x="6286500" y="742950"/>
            <a:ext cx="1714500" cy="219551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14849" y="1920478"/>
            <a:ext cx="1485900" cy="1017985"/>
          </a:xfrm>
          <a:prstGeom prst="wedgeRoundRectCallout">
            <a:avLst>
              <a:gd name="adj1" fmla="val 106491"/>
              <a:gd name="adj2" fmla="val -6591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US" sz="1350" dirty="0"/>
              <a:t>Tables are independent: both matching and action execution can be done in parallel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5314949" y="3793333"/>
            <a:ext cx="1714500" cy="3428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457949" y="3107532"/>
            <a:ext cx="1143000" cy="1714500"/>
            <a:chOff x="1485649" y="3204982"/>
            <a:chExt cx="1124341" cy="2169166"/>
          </a:xfrm>
          <a:noFill/>
        </p:grpSpPr>
        <p:sp>
          <p:nvSpPr>
            <p:cNvPr id="15" name="Rectangle 14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Rectangle 16"/>
          <p:cNvSpPr/>
          <p:nvPr/>
        </p:nvSpPr>
        <p:spPr>
          <a:xfrm rot="5400000">
            <a:off x="6425805" y="4111229"/>
            <a:ext cx="750093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18" name="Trapezoid 17"/>
          <p:cNvSpPr/>
          <p:nvPr/>
        </p:nvSpPr>
        <p:spPr>
          <a:xfrm rot="16200000" flipV="1">
            <a:off x="6940154" y="4168379"/>
            <a:ext cx="750094" cy="342900"/>
          </a:xfrm>
          <a:prstGeom prst="trapezoid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19" name="Rectangle 18"/>
          <p:cNvSpPr/>
          <p:nvPr/>
        </p:nvSpPr>
        <p:spPr>
          <a:xfrm rot="5400000">
            <a:off x="6425804" y="3361136"/>
            <a:ext cx="750094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20" name="Trapezoid 19"/>
          <p:cNvSpPr/>
          <p:nvPr/>
        </p:nvSpPr>
        <p:spPr>
          <a:xfrm rot="16200000" flipV="1">
            <a:off x="6940154" y="3418286"/>
            <a:ext cx="750094" cy="342900"/>
          </a:xfrm>
          <a:prstGeom prst="trapezoid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47541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151987" cy="411480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b="1" dirty="0" err="1">
                <a:solidFill>
                  <a:srgbClr val="0000FF"/>
                </a:solidFill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ing_metadata.drop</a:t>
            </a:r>
            <a:r>
              <a:rPr lang="en-US" sz="1050" dirty="0">
                <a:latin typeface="Courier New"/>
                <a:cs typeface="Courier New"/>
              </a:rPr>
              <a:t>, 1);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egress_port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err="1" smtClean="0">
                <a:latin typeface="Courier New"/>
                <a:cs typeface="Courier New"/>
              </a:rPr>
              <a:t>modify_field</a:t>
            </a:r>
            <a:r>
              <a:rPr lang="en-US" sz="1050" dirty="0" smtClean="0">
                <a:latin typeface="Courier New"/>
                <a:cs typeface="Courier New"/>
              </a:rPr>
              <a:t>(</a:t>
            </a:r>
            <a:r>
              <a:rPr lang="en-US" sz="1050" dirty="0" err="1" smtClean="0">
                <a:latin typeface="Courier New"/>
                <a:cs typeface="Courier New"/>
              </a:rPr>
              <a:t>ing_metadata.egress_spec</a:t>
            </a:r>
            <a:r>
              <a:rPr lang="en-US" sz="1050" dirty="0" smtClean="0">
                <a:latin typeface="Courier New"/>
                <a:cs typeface="Courier New"/>
              </a:rPr>
              <a:t>, </a:t>
            </a:r>
            <a:r>
              <a:rPr lang="en-US" sz="1050" dirty="0" err="1" smtClean="0">
                <a:latin typeface="Courier New"/>
                <a:cs typeface="Courier New"/>
              </a:rPr>
              <a:t>egress_port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ethernet.dstAddr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b="1" dirty="0" err="1">
                <a:solidFill>
                  <a:srgbClr val="0000FF"/>
                </a:solidFill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ethernet.srcAddr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b="1" dirty="0" err="1">
                <a:solidFill>
                  <a:srgbClr val="0000FF"/>
                </a:solidFill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control</a:t>
            </a:r>
            <a:r>
              <a:rPr lang="en-US" sz="1050" dirty="0">
                <a:latin typeface="Courier New"/>
                <a:cs typeface="Courier New"/>
              </a:rPr>
              <a:t> ingress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 Dependency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Content Placeholder 4" descr="03-ActionDep2.ingress.tables_dep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11" b="-28211"/>
          <a:stretch>
            <a:fillRect/>
          </a:stretch>
        </p:blipFill>
        <p:spPr>
          <a:xfrm>
            <a:off x="6088857" y="389335"/>
            <a:ext cx="1912144" cy="244911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32987" y="1008579"/>
            <a:ext cx="1485900" cy="514478"/>
          </a:xfrm>
          <a:prstGeom prst="wedgeRoundRectCallout">
            <a:avLst>
              <a:gd name="adj1" fmla="val 77440"/>
              <a:gd name="adj2" fmla="val 6961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825" dirty="0"/>
              <a:t>Tables act on the same field and therefore must be placed in separate stages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4114802" y="3784252"/>
            <a:ext cx="1714500" cy="3428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57802" y="3098451"/>
            <a:ext cx="1143000" cy="1714500"/>
            <a:chOff x="1485649" y="3204982"/>
            <a:chExt cx="1124341" cy="2169166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629402" y="3098451"/>
            <a:ext cx="1143000" cy="1714500"/>
            <a:chOff x="1485649" y="3204982"/>
            <a:chExt cx="1124341" cy="2169166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" name="Rectangle 20"/>
          <p:cNvSpPr/>
          <p:nvPr/>
        </p:nvSpPr>
        <p:spPr>
          <a:xfrm rot="5400000">
            <a:off x="5225657" y="3352055"/>
            <a:ext cx="750094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22" name="Trapezoid 21"/>
          <p:cNvSpPr/>
          <p:nvPr/>
        </p:nvSpPr>
        <p:spPr>
          <a:xfrm rot="16200000" flipV="1">
            <a:off x="5740006" y="3409205"/>
            <a:ext cx="750093" cy="342900"/>
          </a:xfrm>
          <a:prstGeom prst="trapezoid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23" name="Rectangle 22"/>
          <p:cNvSpPr/>
          <p:nvPr/>
        </p:nvSpPr>
        <p:spPr>
          <a:xfrm rot="5400000">
            <a:off x="6597258" y="3352055"/>
            <a:ext cx="750094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24" name="Trapezoid 23"/>
          <p:cNvSpPr/>
          <p:nvPr/>
        </p:nvSpPr>
        <p:spPr>
          <a:xfrm rot="16200000" flipV="1">
            <a:off x="7111606" y="3409205"/>
            <a:ext cx="750093" cy="342900"/>
          </a:xfrm>
          <a:prstGeom prst="trapezoid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174119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406906" cy="41148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b="1" dirty="0" err="1">
                <a:solidFill>
                  <a:srgbClr val="FF0000"/>
                </a:solidFill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port_bd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ing_metadata.ingress_port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ethernet.dstAddr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b="1" dirty="0" err="1">
                <a:solidFill>
                  <a:srgbClr val="FF0000"/>
                </a:solidFill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 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ethernet.srcAddr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control</a:t>
            </a:r>
            <a:r>
              <a:rPr lang="en-US" sz="1050" dirty="0">
                <a:latin typeface="Courier New"/>
                <a:cs typeface="Courier New"/>
              </a:rPr>
              <a:t> ingress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port_bd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 Dependency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Content Placeholder 5" descr="04-MatchDep.ingress.tables_dep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1" r="-3961"/>
          <a:stretch>
            <a:fillRect/>
          </a:stretch>
        </p:blipFill>
        <p:spPr>
          <a:xfrm>
            <a:off x="6337698" y="742950"/>
            <a:ext cx="1663303" cy="213002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680703" y="1454157"/>
            <a:ext cx="1314449" cy="731098"/>
          </a:xfrm>
          <a:prstGeom prst="wedgeRoundRectCallout">
            <a:avLst>
              <a:gd name="adj1" fmla="val 99036"/>
              <a:gd name="adj2" fmla="val -600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US" sz="1350" dirty="0"/>
              <a:t>The second table matches on the field, modified by the first.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3994902" y="3802414"/>
            <a:ext cx="1714500" cy="3428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37902" y="3116612"/>
            <a:ext cx="1143000" cy="1714500"/>
            <a:chOff x="1485649" y="3204982"/>
            <a:chExt cx="1124341" cy="2169166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09502" y="3116612"/>
            <a:ext cx="1143000" cy="1714500"/>
            <a:chOff x="1485649" y="3204982"/>
            <a:chExt cx="1124341" cy="2169166"/>
          </a:xfrm>
          <a:noFill/>
        </p:grpSpPr>
        <p:sp>
          <p:nvSpPr>
            <p:cNvPr id="13" name="Rectangle 12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Rectangle 14"/>
          <p:cNvSpPr/>
          <p:nvPr/>
        </p:nvSpPr>
        <p:spPr>
          <a:xfrm rot="5400000">
            <a:off x="6477356" y="3370217"/>
            <a:ext cx="750094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16" name="Trapezoid 15"/>
          <p:cNvSpPr/>
          <p:nvPr/>
        </p:nvSpPr>
        <p:spPr>
          <a:xfrm rot="16200000" flipV="1">
            <a:off x="6991703" y="3427367"/>
            <a:ext cx="750095" cy="342900"/>
          </a:xfrm>
          <a:prstGeom prst="trapezoid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 rot="5400000">
            <a:off x="6477357" y="4131791"/>
            <a:ext cx="750094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18" name="Trapezoid 17"/>
          <p:cNvSpPr/>
          <p:nvPr/>
        </p:nvSpPr>
        <p:spPr>
          <a:xfrm rot="16200000" flipV="1">
            <a:off x="6991706" y="4188942"/>
            <a:ext cx="750093" cy="342900"/>
          </a:xfrm>
          <a:prstGeom prst="trapezoid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5105756" y="3370216"/>
            <a:ext cx="750093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/>
              <a:t>port </a:t>
            </a:r>
            <a:r>
              <a:rPr lang="en-US" sz="1350" dirty="0" err="1"/>
              <a:t>bd</a:t>
            </a:r>
            <a:endParaRPr lang="en-US" sz="1350" dirty="0"/>
          </a:p>
        </p:txBody>
      </p:sp>
      <p:sp>
        <p:nvSpPr>
          <p:cNvPr id="20" name="Trapezoid 19"/>
          <p:cNvSpPr/>
          <p:nvPr/>
        </p:nvSpPr>
        <p:spPr>
          <a:xfrm rot="16200000" flipV="1">
            <a:off x="5620104" y="3427367"/>
            <a:ext cx="750093" cy="342900"/>
          </a:xfrm>
          <a:prstGeom prst="trapezoi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/>
              <a:t>port </a:t>
            </a:r>
            <a:r>
              <a:rPr lang="en-US" sz="1350" dirty="0" err="1"/>
              <a:t>bd</a:t>
            </a:r>
            <a:endParaRPr lang="en-US" sz="1350" dirty="0"/>
          </a:p>
        </p:txBody>
      </p:sp>
      <p:sp>
        <p:nvSpPr>
          <p:cNvPr id="21" name="Rectangle 20"/>
          <p:cNvSpPr/>
          <p:nvPr/>
        </p:nvSpPr>
        <p:spPr>
          <a:xfrm rot="5400000">
            <a:off x="5105756" y="4118396"/>
            <a:ext cx="750094" cy="45720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accent6">
                <a:shade val="50000"/>
                <a:alpha val="3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22" name="Trapezoid 21"/>
          <p:cNvSpPr/>
          <p:nvPr/>
        </p:nvSpPr>
        <p:spPr>
          <a:xfrm rot="16200000" flipV="1">
            <a:off x="5620104" y="4175547"/>
            <a:ext cx="750093" cy="342900"/>
          </a:xfrm>
          <a:prstGeom prst="trapezoid">
            <a:avLst/>
          </a:prstGeom>
          <a:solidFill>
            <a:schemeClr val="accent6">
              <a:alpha val="30000"/>
            </a:schemeClr>
          </a:solidFill>
          <a:ln>
            <a:solidFill>
              <a:schemeClr val="accent6">
                <a:shade val="50000"/>
                <a:alpha val="3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</p:spTree>
    <p:extLst>
      <p:ext uri="{BB962C8B-B14F-4D97-AF65-F5344CB8AC3E}">
        <p14:creationId xmlns:p14="http://schemas.microsoft.com/office/powerpoint/2010/main" val="47561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2265483" y="3067541"/>
            <a:ext cx="843256" cy="1626876"/>
            <a:chOff x="1485649" y="3204985"/>
            <a:chExt cx="1124341" cy="2169168"/>
          </a:xfrm>
        </p:grpSpPr>
        <p:sp>
          <p:nvSpPr>
            <p:cNvPr id="149" name="Rectangle 148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413736" y="3077014"/>
            <a:ext cx="843256" cy="1626876"/>
            <a:chOff x="1485649" y="3204985"/>
            <a:chExt cx="1124341" cy="2169168"/>
          </a:xfrm>
        </p:grpSpPr>
        <p:sp>
          <p:nvSpPr>
            <p:cNvPr id="152" name="Rectangle 151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883912" y="3071768"/>
            <a:ext cx="843256" cy="1626876"/>
            <a:chOff x="1485649" y="3204985"/>
            <a:chExt cx="1124341" cy="2169168"/>
          </a:xfrm>
        </p:grpSpPr>
        <p:sp>
          <p:nvSpPr>
            <p:cNvPr id="158" name="Rectangle 157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692351" y="3071768"/>
            <a:ext cx="843256" cy="1626876"/>
            <a:chOff x="1485649" y="3204985"/>
            <a:chExt cx="1124341" cy="2169168"/>
          </a:xfrm>
        </p:grpSpPr>
        <p:sp>
          <p:nvSpPr>
            <p:cNvPr id="155" name="Rectangle 154"/>
            <p:cNvSpPr/>
            <p:nvPr/>
          </p:nvSpPr>
          <p:spPr>
            <a:xfrm>
              <a:off x="1492629" y="3216474"/>
              <a:ext cx="1117361" cy="21576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7967" tIns="48983" rIns="97967" bIns="48983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485649" y="3204985"/>
              <a:ext cx="1124341" cy="2157680"/>
            </a:xfrm>
            <a:prstGeom prst="rect">
              <a:avLst/>
            </a:prstGeom>
            <a:solidFill>
              <a:schemeClr val="lt1">
                <a:alpha val="7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54525" y="4417872"/>
            <a:ext cx="4578249" cy="421966"/>
            <a:chOff x="1348700" y="5890495"/>
            <a:chExt cx="6104332" cy="562621"/>
          </a:xfrm>
        </p:grpSpPr>
        <p:sp>
          <p:nvSpPr>
            <p:cNvPr id="88" name="Isosceles Triangle 87"/>
            <p:cNvSpPr/>
            <p:nvPr/>
          </p:nvSpPr>
          <p:spPr>
            <a:xfrm rot="5400000">
              <a:off x="1459687" y="5907878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Isosceles Triangle 89"/>
            <p:cNvSpPr/>
            <p:nvPr/>
          </p:nvSpPr>
          <p:spPr>
            <a:xfrm rot="5400000">
              <a:off x="3013132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Isosceles Triangle 90"/>
            <p:cNvSpPr/>
            <p:nvPr/>
          </p:nvSpPr>
          <p:spPr>
            <a:xfrm rot="5400000">
              <a:off x="4728908" y="5925261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Isosceles Triangle 91"/>
            <p:cNvSpPr/>
            <p:nvPr/>
          </p:nvSpPr>
          <p:spPr>
            <a:xfrm rot="5400000">
              <a:off x="6315139" y="5913279"/>
              <a:ext cx="280462" cy="245696"/>
            </a:xfrm>
            <a:prstGeom prst="triangle">
              <a:avLst/>
            </a:prstGeom>
            <a:solidFill>
              <a:schemeClr val="lt1">
                <a:alpha val="66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1348700" y="6030725"/>
              <a:ext cx="6104332" cy="422391"/>
              <a:chOff x="1344104" y="5149079"/>
              <a:chExt cx="6104332" cy="615145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1344104" y="5732645"/>
                <a:ext cx="6104332" cy="31579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/>
              <p:nvPr/>
            </p:nvCxnSpPr>
            <p:spPr>
              <a:xfrm rot="10800000" flipV="1">
                <a:off x="1358390" y="5149079"/>
                <a:ext cx="128370" cy="583566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/>
              <p:nvPr/>
            </p:nvCxnSpPr>
            <p:spPr>
              <a:xfrm rot="10800000" flipV="1">
                <a:off x="2897549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10800000" flipV="1">
                <a:off x="4620391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0800000" flipV="1">
                <a:off x="6189407" y="5164870"/>
                <a:ext cx="128370" cy="583565"/>
              </a:xfrm>
              <a:prstGeom prst="bentConnector2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Rectangle 101"/>
          <p:cNvSpPr/>
          <p:nvPr/>
        </p:nvSpPr>
        <p:spPr>
          <a:xfrm rot="16200000">
            <a:off x="4273267" y="3725800"/>
            <a:ext cx="1416410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5189056" y="3188438"/>
            <a:ext cx="300082" cy="1457302"/>
            <a:chOff x="2479280" y="3258013"/>
            <a:chExt cx="400110" cy="1712316"/>
          </a:xfrm>
        </p:grpSpPr>
        <p:sp>
          <p:nvSpPr>
            <p:cNvPr id="109" name="Trapezoid 108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0" name="TextBox 109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Mapping to Physical 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6236712" y="3853766"/>
            <a:ext cx="1744849" cy="19477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67" tIns="48983" rIns="97967" bIns="48983" rtlCol="0" anchor="ctr"/>
          <a:lstStyle/>
          <a:p>
            <a:pPr algn="ctr"/>
            <a:endParaRPr lang="en-US" sz="1350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7143557" y="3348187"/>
            <a:ext cx="872712" cy="839212"/>
            <a:chOff x="7817603" y="3582602"/>
            <a:chExt cx="1163616" cy="1118949"/>
          </a:xfrm>
        </p:grpSpPr>
        <p:grpSp>
          <p:nvGrpSpPr>
            <p:cNvPr id="19" name="Group 65"/>
            <p:cNvGrpSpPr/>
            <p:nvPr/>
          </p:nvGrpSpPr>
          <p:grpSpPr>
            <a:xfrm>
              <a:off x="8131589" y="4009362"/>
              <a:ext cx="551591" cy="228624"/>
              <a:chOff x="7660968" y="1751777"/>
              <a:chExt cx="1040580" cy="450645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70"/>
            <p:cNvGrpSpPr/>
            <p:nvPr/>
          </p:nvGrpSpPr>
          <p:grpSpPr>
            <a:xfrm>
              <a:off x="8132332" y="4472927"/>
              <a:ext cx="551591" cy="228624"/>
              <a:chOff x="7660968" y="1751777"/>
              <a:chExt cx="1040580" cy="450645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7660968" y="1751777"/>
                <a:ext cx="1040580" cy="450645"/>
              </a:xfrm>
              <a:custGeom>
                <a:avLst/>
                <a:gdLst>
                  <a:gd name="connsiteX0" fmla="*/ 0 w 1040580"/>
                  <a:gd name="connsiteY0" fmla="*/ 0 h 450645"/>
                  <a:gd name="connsiteX1" fmla="*/ 1040580 w 1040580"/>
                  <a:gd name="connsiteY1" fmla="*/ 8193 h 450645"/>
                  <a:gd name="connsiteX2" fmla="*/ 1032387 w 1040580"/>
                  <a:gd name="connsiteY2" fmla="*/ 450645 h 450645"/>
                  <a:gd name="connsiteX3" fmla="*/ 16387 w 1040580"/>
                  <a:gd name="connsiteY3" fmla="*/ 442451 h 450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80" h="450645">
                    <a:moveTo>
                      <a:pt x="0" y="0"/>
                    </a:moveTo>
                    <a:lnTo>
                      <a:pt x="1040580" y="8193"/>
                    </a:lnTo>
                    <a:lnTo>
                      <a:pt x="1032387" y="450645"/>
                    </a:lnTo>
                    <a:lnTo>
                      <a:pt x="16387" y="442451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8501629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8268933" y="1751777"/>
                <a:ext cx="0" cy="45064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7817603" y="3582602"/>
              <a:ext cx="1163616" cy="439673"/>
            </a:xfrm>
            <a:prstGeom prst="rect">
              <a:avLst/>
            </a:prstGeom>
            <a:noFill/>
          </p:spPr>
          <p:txBody>
            <a:bodyPr wrap="none" lIns="97967" tIns="48983" rIns="97967" bIns="48983" rtlCol="0">
              <a:spAutoFit/>
            </a:bodyPr>
            <a:lstStyle/>
            <a:p>
              <a:pPr algn="ctr"/>
              <a:r>
                <a:rPr lang="en-US" sz="1500" dirty="0"/>
                <a:t>Queues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 rot="16200000">
            <a:off x="922153" y="3853501"/>
            <a:ext cx="1745942" cy="1942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67" tIns="48983" rIns="97967" bIns="48983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sp>
        <p:nvSpPr>
          <p:cNvPr id="161" name="Rectangle 160"/>
          <p:cNvSpPr/>
          <p:nvPr/>
        </p:nvSpPr>
        <p:spPr>
          <a:xfrm rot="16200000">
            <a:off x="1838421" y="3713596"/>
            <a:ext cx="1432364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63" name="Rectangle 162"/>
          <p:cNvSpPr/>
          <p:nvPr/>
        </p:nvSpPr>
        <p:spPr>
          <a:xfrm rot="16200000">
            <a:off x="2992029" y="3728423"/>
            <a:ext cx="1421655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67" name="Rectangle 166"/>
          <p:cNvSpPr/>
          <p:nvPr/>
        </p:nvSpPr>
        <p:spPr>
          <a:xfrm rot="16200000">
            <a:off x="5464424" y="3710250"/>
            <a:ext cx="1417216" cy="395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Match Table</a:t>
            </a:r>
          </a:p>
        </p:txBody>
      </p:sp>
      <p:sp>
        <p:nvSpPr>
          <p:cNvPr id="193" name="Rectangle 192"/>
          <p:cNvSpPr/>
          <p:nvPr/>
        </p:nvSpPr>
        <p:spPr>
          <a:xfrm rot="16200000">
            <a:off x="1838421" y="3704937"/>
            <a:ext cx="1432364" cy="3953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 Table</a:t>
            </a:r>
          </a:p>
        </p:txBody>
      </p:sp>
      <p:sp>
        <p:nvSpPr>
          <p:cNvPr id="195" name="Rectangle 194"/>
          <p:cNvSpPr/>
          <p:nvPr/>
        </p:nvSpPr>
        <p:spPr>
          <a:xfrm rot="16200000">
            <a:off x="2992029" y="3722026"/>
            <a:ext cx="1421655" cy="39539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 Table</a:t>
            </a:r>
          </a:p>
        </p:txBody>
      </p:sp>
      <p:sp>
        <p:nvSpPr>
          <p:cNvPr id="197" name="Rectangle 196"/>
          <p:cNvSpPr/>
          <p:nvPr/>
        </p:nvSpPr>
        <p:spPr>
          <a:xfrm rot="16200000">
            <a:off x="4271347" y="3721325"/>
            <a:ext cx="1420254" cy="3953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 Table</a:t>
            </a:r>
          </a:p>
        </p:txBody>
      </p:sp>
      <p:sp>
        <p:nvSpPr>
          <p:cNvPr id="199" name="Rectangle 198"/>
          <p:cNvSpPr/>
          <p:nvPr/>
        </p:nvSpPr>
        <p:spPr>
          <a:xfrm rot="16200000">
            <a:off x="5463915" y="3703853"/>
            <a:ext cx="1417216" cy="39539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ACL Table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779549" y="3179486"/>
            <a:ext cx="300082" cy="1457302"/>
            <a:chOff x="2479280" y="3258013"/>
            <a:chExt cx="400110" cy="1712316"/>
          </a:xfrm>
        </p:grpSpPr>
        <p:sp>
          <p:nvSpPr>
            <p:cNvPr id="85" name="Trapezoid 84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21277" y="3186735"/>
            <a:ext cx="300082" cy="1457302"/>
            <a:chOff x="2479280" y="3258013"/>
            <a:chExt cx="400110" cy="1712316"/>
          </a:xfrm>
        </p:grpSpPr>
        <p:sp>
          <p:nvSpPr>
            <p:cNvPr id="89" name="Trapezoid 88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TextBox 93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398344" y="3176862"/>
            <a:ext cx="300082" cy="1457302"/>
            <a:chOff x="2479280" y="3258013"/>
            <a:chExt cx="400110" cy="1712316"/>
          </a:xfrm>
        </p:grpSpPr>
        <p:sp>
          <p:nvSpPr>
            <p:cNvPr id="100" name="Trapezoid 99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TextBox 100"/>
            <p:cNvSpPr txBox="1"/>
            <p:nvPr/>
          </p:nvSpPr>
          <p:spPr>
            <a:xfrm rot="16200000">
              <a:off x="1977538" y="3914117"/>
              <a:ext cx="14035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Action Macro</a:t>
              </a:r>
            </a:p>
          </p:txBody>
        </p:sp>
      </p:grpSp>
      <p:sp>
        <p:nvSpPr>
          <p:cNvPr id="200" name="Rectangle 199"/>
          <p:cNvSpPr/>
          <p:nvPr/>
        </p:nvSpPr>
        <p:spPr>
          <a:xfrm>
            <a:off x="2517745" y="1346622"/>
            <a:ext cx="700211" cy="63089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217363" y="1175777"/>
            <a:ext cx="718991" cy="58561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3976110" y="1812455"/>
            <a:ext cx="1298228" cy="3301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5669045" y="1270912"/>
            <a:ext cx="886147" cy="10421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ACL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327220" y="2171393"/>
            <a:ext cx="6414150" cy="616941"/>
            <a:chOff x="245626" y="2895191"/>
            <a:chExt cx="8552200" cy="822589"/>
          </a:xfrm>
        </p:grpSpPr>
        <p:cxnSp>
          <p:nvCxnSpPr>
            <p:cNvPr id="126" name="Straight Connector 125"/>
            <p:cNvCxnSpPr/>
            <p:nvPr/>
          </p:nvCxnSpPr>
          <p:spPr>
            <a:xfrm flipV="1">
              <a:off x="245626" y="3320090"/>
              <a:ext cx="85522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98401" y="2895191"/>
              <a:ext cx="3257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Logical Data-plane View (P4)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98402" y="3317670"/>
              <a:ext cx="1840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Switch Pipeline</a:t>
              </a:r>
            </a:p>
          </p:txBody>
        </p:sp>
      </p:grpSp>
      <p:cxnSp>
        <p:nvCxnSpPr>
          <p:cNvPr id="185" name="Straight Arrow Connector 184"/>
          <p:cNvCxnSpPr>
            <a:stCxn id="182" idx="3"/>
            <a:endCxn id="183" idx="1"/>
          </p:cNvCxnSpPr>
          <p:nvPr/>
        </p:nvCxnSpPr>
        <p:spPr>
          <a:xfrm flipV="1">
            <a:off x="3217955" y="1474386"/>
            <a:ext cx="998381" cy="187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83" idx="3"/>
            <a:endCxn id="187" idx="1"/>
          </p:cNvCxnSpPr>
          <p:nvPr/>
        </p:nvCxnSpPr>
        <p:spPr>
          <a:xfrm>
            <a:off x="4935327" y="1474386"/>
            <a:ext cx="733716" cy="317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84" idx="3"/>
            <a:endCxn id="187" idx="1"/>
          </p:cNvCxnSpPr>
          <p:nvPr/>
        </p:nvCxnSpPr>
        <p:spPr>
          <a:xfrm flipV="1">
            <a:off x="5274336" y="1791999"/>
            <a:ext cx="394707" cy="187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82" idx="3"/>
            <a:endCxn id="184" idx="1"/>
          </p:cNvCxnSpPr>
          <p:nvPr/>
        </p:nvCxnSpPr>
        <p:spPr>
          <a:xfrm>
            <a:off x="3217955" y="1662071"/>
            <a:ext cx="758153" cy="317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2517745" y="1346622"/>
            <a:ext cx="700211" cy="63089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L2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3976110" y="1814690"/>
            <a:ext cx="1298228" cy="3301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IPv6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669045" y="1270912"/>
            <a:ext cx="886147" cy="10421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ACL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216338" y="1181579"/>
            <a:ext cx="718991" cy="58561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IPv4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818943" y="1662070"/>
            <a:ext cx="6988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555190" y="1791998"/>
            <a:ext cx="651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804433" y="3188436"/>
            <a:ext cx="300082" cy="1457302"/>
            <a:chOff x="2501674" y="3258013"/>
            <a:chExt cx="400110" cy="1712316"/>
          </a:xfrm>
        </p:grpSpPr>
        <p:sp>
          <p:nvSpPr>
            <p:cNvPr id="73" name="Trapezoid 72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TextBox 73"/>
            <p:cNvSpPr txBox="1"/>
            <p:nvPr/>
          </p:nvSpPr>
          <p:spPr>
            <a:xfrm rot="16200000">
              <a:off x="1864281" y="3907759"/>
              <a:ext cx="16748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L2 Action Macro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35891" y="3195684"/>
            <a:ext cx="300082" cy="1457302"/>
            <a:chOff x="2487980" y="3258013"/>
            <a:chExt cx="400110" cy="1712316"/>
          </a:xfrm>
        </p:grpSpPr>
        <p:sp>
          <p:nvSpPr>
            <p:cNvPr id="76" name="Trapezoid 75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1856237" y="3902421"/>
              <a:ext cx="166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v4 Action Macro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16032" y="3200878"/>
            <a:ext cx="300082" cy="1428272"/>
            <a:chOff x="2502431" y="3258013"/>
            <a:chExt cx="400105" cy="1712316"/>
          </a:xfrm>
        </p:grpSpPr>
        <p:sp>
          <p:nvSpPr>
            <p:cNvPr id="79" name="Trapezoid 78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2142049" y="3851768"/>
              <a:ext cx="1120869" cy="400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v6 Action 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416927" y="3110696"/>
            <a:ext cx="300082" cy="1563313"/>
            <a:chOff x="2493273" y="3169753"/>
            <a:chExt cx="400110" cy="1836878"/>
          </a:xfrm>
        </p:grpSpPr>
        <p:sp>
          <p:nvSpPr>
            <p:cNvPr id="82" name="Trapezoid 81"/>
            <p:cNvSpPr/>
            <p:nvPr/>
          </p:nvSpPr>
          <p:spPr>
            <a:xfrm rot="5400000" flipH="1">
              <a:off x="1831929" y="3947535"/>
              <a:ext cx="1712316" cy="333271"/>
            </a:xfrm>
            <a:prstGeom prst="trapezoid">
              <a:avLst>
                <a:gd name="adj" fmla="val 3080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TextBox 82"/>
            <p:cNvSpPr txBox="1"/>
            <p:nvPr/>
          </p:nvSpPr>
          <p:spPr>
            <a:xfrm rot="16200000">
              <a:off x="1774889" y="3888137"/>
              <a:ext cx="1836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ACL Action Macro</a:t>
              </a:r>
            </a:p>
          </p:txBody>
        </p:sp>
      </p:grpSp>
      <p:sp>
        <p:nvSpPr>
          <p:cNvPr id="97" name="Folded Corner 96"/>
          <p:cNvSpPr/>
          <p:nvPr/>
        </p:nvSpPr>
        <p:spPr>
          <a:xfrm>
            <a:off x="1327221" y="3161110"/>
            <a:ext cx="696706" cy="259942"/>
          </a:xfrm>
          <a:prstGeom prst="foldedCorner">
            <a:avLst>
              <a:gd name="adj" fmla="val 4282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smtClean="0"/>
              <a:t>packet</a:t>
            </a:r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31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2135 0.422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10347 0.4604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2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7865 0.3636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02934 0.3974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162 0 " pathEditMode="fixed" ptsTypes="AA">
                                      <p:cBhvr>
                                        <p:cTn id="6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2 -4.95441E-6 L 0.31656 -4.95441E-6 " pathEditMode="fixed" rAng="0" ptsTypes="AA">
                                      <p:cBhvr>
                                        <p:cTn id="7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656 -4.95441E-6 L 0.50816 -4.95441E-6 " pathEditMode="fixed" rAng="0" ptsTypes="AA">
                                      <p:cBhvr>
                                        <p:cTn id="7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16 -2.5749E-6 L 0.6831 -2.5749E-6 " pathEditMode="fixed" rAng="0" ptsTypes="AA">
                                      <p:cBhvr>
                                        <p:cTn id="8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5" grpId="0" animBg="1"/>
      <p:bldP spid="197" grpId="0" animBg="1"/>
      <p:bldP spid="199" grpId="0" animBg="1"/>
      <p:bldP spid="182" grpId="0" animBg="1"/>
      <p:bldP spid="182" grpId="1" animBg="1"/>
      <p:bldP spid="184" grpId="0" animBg="1"/>
      <p:bldP spid="184" grpId="1" animBg="1"/>
      <p:bldP spid="187" grpId="0" animBg="1"/>
      <p:bldP spid="187" grpId="1" animBg="1"/>
      <p:bldP spid="183" grpId="0" animBg="1"/>
      <p:bldP spid="183" grpId="1" animBg="1"/>
      <p:bldP spid="97" grpId="0" animBg="1"/>
      <p:bldP spid="97" grpId="1" animBg="1"/>
      <p:bldP spid="97" grpId="2" animBg="1"/>
      <p:bldP spid="97" grpId="3" animBg="1"/>
      <p:bldP spid="97" grpId="4" animBg="1"/>
      <p:bldP spid="97" grpId="5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210936" cy="411480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b="1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port_bd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ing_metadata.ingress_port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ethernet.dstAddr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 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ethernet.srcAddr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control</a:t>
            </a:r>
            <a:r>
              <a:rPr lang="en-US" sz="1050" dirty="0">
                <a:latin typeface="Courier New"/>
                <a:cs typeface="Courier New"/>
              </a:rPr>
              <a:t> ingress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port_bd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if</a:t>
            </a:r>
            <a:r>
              <a:rPr lang="en-US" sz="1050" dirty="0">
                <a:latin typeface="Courier New"/>
                <a:cs typeface="Courier New"/>
              </a:rPr>
              <a:t> (</a:t>
            </a:r>
            <a:r>
              <a:rPr lang="en-US" sz="1050" dirty="0" err="1"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 != 0)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 </a:t>
            </a:r>
            <a:r>
              <a:rPr lang="en-US" sz="1050" b="1" dirty="0">
                <a:latin typeface="Courier New"/>
                <a:cs typeface="Courier New"/>
              </a:rPr>
              <a:t>else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smac_filter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Successor Dependency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Content Placeholder 4" descr="05-SuccessorDep.ingress.tables_dep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52" b="-7552"/>
          <a:stretch>
            <a:fillRect/>
          </a:stretch>
        </p:blipFill>
        <p:spPr>
          <a:xfrm>
            <a:off x="5940028" y="576263"/>
            <a:ext cx="2060972" cy="263842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35390" y="2230092"/>
            <a:ext cx="1284954" cy="428625"/>
          </a:xfrm>
          <a:prstGeom prst="wedgeRoundRectCallout">
            <a:avLst>
              <a:gd name="adj1" fmla="val 84456"/>
              <a:gd name="adj2" fmla="val -654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sz="1350" dirty="0"/>
              <a:t>Only one of the tables will be matched for a given packet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4051440" y="3804815"/>
            <a:ext cx="1714500" cy="34289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Parser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94440" y="3119014"/>
            <a:ext cx="1143000" cy="1714500"/>
            <a:chOff x="1485649" y="3204982"/>
            <a:chExt cx="1124341" cy="2169166"/>
          </a:xfrm>
          <a:noFill/>
        </p:grpSpPr>
        <p:sp>
          <p:nvSpPr>
            <p:cNvPr id="9" name="Rectangle 8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66040" y="3119014"/>
            <a:ext cx="1143000" cy="1714500"/>
            <a:chOff x="1485649" y="3204982"/>
            <a:chExt cx="1124341" cy="2169166"/>
          </a:xfrm>
          <a:noFill/>
        </p:grpSpPr>
        <p:sp>
          <p:nvSpPr>
            <p:cNvPr id="12" name="Rectangle 11"/>
            <p:cNvSpPr/>
            <p:nvPr/>
          </p:nvSpPr>
          <p:spPr>
            <a:xfrm>
              <a:off x="1492629" y="3216471"/>
              <a:ext cx="1117361" cy="21576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85649" y="3204982"/>
              <a:ext cx="1124341" cy="2157678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" name="Rectangle 13"/>
          <p:cNvSpPr/>
          <p:nvPr/>
        </p:nvSpPr>
        <p:spPr>
          <a:xfrm rot="5400000">
            <a:off x="6533894" y="3372619"/>
            <a:ext cx="750094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15" name="Trapezoid 14"/>
          <p:cNvSpPr/>
          <p:nvPr/>
        </p:nvSpPr>
        <p:spPr>
          <a:xfrm rot="16200000" flipV="1">
            <a:off x="7048241" y="3429769"/>
            <a:ext cx="750095" cy="342900"/>
          </a:xfrm>
          <a:prstGeom prst="trapezoid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dmac</a:t>
            </a:r>
            <a:endParaRPr lang="en-US" sz="1350" dirty="0"/>
          </a:p>
        </p:txBody>
      </p:sp>
      <p:sp>
        <p:nvSpPr>
          <p:cNvPr id="16" name="Rectangle 15"/>
          <p:cNvSpPr/>
          <p:nvPr/>
        </p:nvSpPr>
        <p:spPr>
          <a:xfrm rot="5400000">
            <a:off x="6533895" y="4134193"/>
            <a:ext cx="750094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17" name="Trapezoid 16"/>
          <p:cNvSpPr/>
          <p:nvPr/>
        </p:nvSpPr>
        <p:spPr>
          <a:xfrm rot="16200000" flipV="1">
            <a:off x="7048244" y="4191344"/>
            <a:ext cx="750093" cy="342900"/>
          </a:xfrm>
          <a:prstGeom prst="trapezoid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 err="1"/>
              <a:t>smac</a:t>
            </a:r>
            <a:r>
              <a:rPr lang="en-US" sz="1350" dirty="0"/>
              <a:t> filter</a:t>
            </a:r>
          </a:p>
        </p:txBody>
      </p:sp>
      <p:sp>
        <p:nvSpPr>
          <p:cNvPr id="18" name="Rectangle 17"/>
          <p:cNvSpPr/>
          <p:nvPr/>
        </p:nvSpPr>
        <p:spPr>
          <a:xfrm rot="5400000">
            <a:off x="5162294" y="3372617"/>
            <a:ext cx="750093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/>
            <a:r>
              <a:rPr lang="en-US" sz="1350" dirty="0"/>
              <a:t>port </a:t>
            </a:r>
            <a:r>
              <a:rPr lang="en-US" sz="1350" dirty="0" err="1"/>
              <a:t>bd</a:t>
            </a:r>
            <a:endParaRPr lang="en-US" sz="1350" dirty="0"/>
          </a:p>
        </p:txBody>
      </p:sp>
      <p:sp>
        <p:nvSpPr>
          <p:cNvPr id="19" name="Trapezoid 18"/>
          <p:cNvSpPr/>
          <p:nvPr/>
        </p:nvSpPr>
        <p:spPr>
          <a:xfrm rot="16200000" flipV="1">
            <a:off x="5676642" y="3429768"/>
            <a:ext cx="750093" cy="342900"/>
          </a:xfrm>
          <a:prstGeom prst="trapezoi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4290" tIns="34290" rIns="34290" bIns="34290" rtlCol="0" anchor="ctr"/>
          <a:lstStyle/>
          <a:p>
            <a:pPr algn="ctr">
              <a:lnSpc>
                <a:spcPts val="1275"/>
              </a:lnSpc>
            </a:pPr>
            <a:r>
              <a:rPr lang="en-US" sz="1350" dirty="0"/>
              <a:t>port </a:t>
            </a:r>
            <a:r>
              <a:rPr lang="en-US" sz="1350" dirty="0" err="1"/>
              <a:t>bd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1732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42950"/>
            <a:ext cx="4114800" cy="41148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action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err="1">
                <a:latin typeface="Courier New"/>
                <a:cs typeface="Courier New"/>
              </a:rPr>
              <a:t>modify_field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, </a:t>
            </a:r>
            <a:r>
              <a:rPr lang="en-US" sz="1050" dirty="0" err="1">
                <a:latin typeface="Courier New"/>
                <a:cs typeface="Courier New"/>
              </a:rPr>
              <a:t>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port_bd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ing_metadata.ingress_port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</a:t>
            </a: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ethernet.dstAddr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ing_metadata.bd</a:t>
            </a:r>
            <a:r>
              <a:rPr lang="en-US" sz="1050" dirty="0">
                <a:latin typeface="Courier New"/>
                <a:cs typeface="Courier New"/>
              </a:rPr>
              <a:t> 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ing_drop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set_egress_port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 smtClean="0">
                <a:latin typeface="Courier New"/>
                <a:cs typeface="Courier New"/>
              </a:rPr>
              <a:t>}</a:t>
            </a: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table</a:t>
            </a:r>
            <a:r>
              <a:rPr lang="en-US" sz="1050" dirty="0">
                <a:latin typeface="Courier New"/>
                <a:cs typeface="Courier New"/>
              </a:rPr>
              <a:t> </a:t>
            </a:r>
            <a:r>
              <a:rPr lang="en-US" sz="1050" dirty="0" err="1">
                <a:latin typeface="Courier New"/>
                <a:cs typeface="Courier New"/>
              </a:rPr>
              <a:t>smac_mangle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reads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ethernet.srcAddr</a:t>
            </a:r>
            <a:r>
              <a:rPr lang="en-US" sz="1050" dirty="0">
                <a:latin typeface="Courier New"/>
                <a:cs typeface="Courier New"/>
              </a:rPr>
              <a:t> : exact;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actions</a:t>
            </a:r>
            <a:r>
              <a:rPr lang="en-US" sz="1050" dirty="0">
                <a:latin typeface="Courier New"/>
                <a:cs typeface="Courier New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nop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    </a:t>
            </a:r>
            <a:r>
              <a:rPr lang="en-US" sz="1050" dirty="0" err="1">
                <a:latin typeface="Courier New"/>
                <a:cs typeface="Courier New"/>
              </a:rPr>
              <a:t>set_bd</a:t>
            </a:r>
            <a:r>
              <a:rPr lang="en-US" sz="1050" dirty="0">
                <a:latin typeface="Courier New"/>
                <a:cs typeface="Courier New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}    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  <a:p>
            <a:pPr>
              <a:spcBef>
                <a:spcPts val="0"/>
              </a:spcBef>
            </a:pPr>
            <a:endParaRPr lang="en-US" sz="1050" dirty="0">
              <a:latin typeface="Courier New"/>
              <a:cs typeface="Courier New"/>
            </a:endParaRPr>
          </a:p>
          <a:p>
            <a:pPr>
              <a:spcBef>
                <a:spcPts val="0"/>
              </a:spcBef>
            </a:pPr>
            <a:r>
              <a:rPr lang="en-US" sz="1050" b="1" dirty="0">
                <a:latin typeface="Courier New"/>
                <a:cs typeface="Courier New"/>
              </a:rPr>
              <a:t>control</a:t>
            </a:r>
            <a:r>
              <a:rPr lang="en-US" sz="1050" dirty="0">
                <a:latin typeface="Courier New"/>
                <a:cs typeface="Courier New"/>
              </a:rPr>
              <a:t> ingress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port_bd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dmac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    </a:t>
            </a:r>
            <a:r>
              <a:rPr lang="en-US" sz="1050" b="1" dirty="0">
                <a:latin typeface="Courier New"/>
                <a:cs typeface="Courier New"/>
              </a:rPr>
              <a:t>apply</a:t>
            </a:r>
            <a:r>
              <a:rPr lang="en-US" sz="1050" dirty="0">
                <a:latin typeface="Courier New"/>
                <a:cs typeface="Courier New"/>
              </a:rPr>
              <a:t>(</a:t>
            </a:r>
            <a:r>
              <a:rPr lang="en-US" sz="1050" dirty="0" err="1">
                <a:latin typeface="Courier New"/>
                <a:cs typeface="Courier New"/>
              </a:rPr>
              <a:t>smac_mangle</a:t>
            </a:r>
            <a:r>
              <a:rPr lang="en-US" sz="1050" dirty="0">
                <a:latin typeface="Courier New"/>
                <a:cs typeface="Courier New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Reverse Read Dependency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Content Placeholder 5" descr="06-ReverseReadDep.ingress.tables_dep.png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3" r="-4223"/>
          <a:stretch>
            <a:fillRect/>
          </a:stretch>
        </p:blipFill>
        <p:spPr>
          <a:xfrm>
            <a:off x="5991225" y="742950"/>
            <a:ext cx="2009775" cy="257294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15014" y="1500188"/>
            <a:ext cx="1371436" cy="750094"/>
          </a:xfrm>
          <a:prstGeom prst="wedgeRoundRectCallout">
            <a:avLst>
              <a:gd name="adj1" fmla="val 91369"/>
              <a:gd name="adj2" fmla="val 661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US" sz="1350" dirty="0"/>
              <a:t>The third table modifies a field used by the second table for matching. Therefore the action cannot take place before the second table matches.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61025" y="3468901"/>
            <a:ext cx="3382825" cy="1353131"/>
            <a:chOff x="3352800" y="4143375"/>
            <a:chExt cx="5715000" cy="2286001"/>
          </a:xfrm>
        </p:grpSpPr>
        <p:sp>
          <p:nvSpPr>
            <p:cNvPr id="8" name="Rectangle 7"/>
            <p:cNvSpPr/>
            <p:nvPr/>
          </p:nvSpPr>
          <p:spPr>
            <a:xfrm rot="5400000">
              <a:off x="2438400" y="5057776"/>
              <a:ext cx="2286000" cy="45719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Parser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62400" y="4143375"/>
              <a:ext cx="1524000" cy="2286000"/>
              <a:chOff x="1485649" y="3204982"/>
              <a:chExt cx="1124341" cy="2169166"/>
            </a:xfrm>
            <a:noFill/>
          </p:grpSpPr>
          <p:sp>
            <p:nvSpPr>
              <p:cNvPr id="10" name="Rectangle 9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91200" y="4143375"/>
              <a:ext cx="1524000" cy="2286000"/>
              <a:chOff x="1485649" y="3204982"/>
              <a:chExt cx="1124341" cy="2169166"/>
            </a:xfrm>
            <a:noFill/>
          </p:grpSpPr>
          <p:sp>
            <p:nvSpPr>
              <p:cNvPr id="13" name="Rectangle 12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 rot="5400000">
              <a:off x="5748338" y="4481515"/>
              <a:ext cx="1000125" cy="609600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1350" dirty="0" err="1"/>
                <a:t>dmac</a:t>
              </a:r>
              <a:endParaRPr lang="en-US" sz="1350" dirty="0"/>
            </a:p>
          </p:txBody>
        </p:sp>
        <p:sp>
          <p:nvSpPr>
            <p:cNvPr id="16" name="Trapezoid 15"/>
            <p:cNvSpPr/>
            <p:nvPr/>
          </p:nvSpPr>
          <p:spPr>
            <a:xfrm rot="16200000" flipV="1">
              <a:off x="6434135" y="4557715"/>
              <a:ext cx="1000126" cy="457200"/>
            </a:xfrm>
            <a:prstGeom prst="trapezoid">
              <a:avLst/>
            </a:prstGeom>
            <a:solidFill>
              <a:schemeClr val="accent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1350" dirty="0" err="1"/>
                <a:t>dmac</a:t>
              </a:r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 rot="5400000">
              <a:off x="5748340" y="5496947"/>
              <a:ext cx="1000125" cy="6096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solidFill>
                <a:schemeClr val="accent6">
                  <a:shade val="50000"/>
                  <a:alpha val="3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1050" dirty="0" err="1"/>
                <a:t>smac</a:t>
              </a:r>
              <a:r>
                <a:rPr lang="en-US" sz="1050" dirty="0"/>
                <a:t> mangle</a:t>
              </a:r>
            </a:p>
          </p:txBody>
        </p:sp>
        <p:sp>
          <p:nvSpPr>
            <p:cNvPr id="18" name="Trapezoid 17"/>
            <p:cNvSpPr/>
            <p:nvPr/>
          </p:nvSpPr>
          <p:spPr>
            <a:xfrm rot="16200000" flipV="1">
              <a:off x="6434138" y="5573148"/>
              <a:ext cx="1000124" cy="457200"/>
            </a:xfrm>
            <a:prstGeom prst="trapezoid">
              <a:avLst/>
            </a:prstGeom>
            <a:solidFill>
              <a:schemeClr val="accent6">
                <a:alpha val="30000"/>
              </a:schemeClr>
            </a:solidFill>
            <a:ln>
              <a:solidFill>
                <a:schemeClr val="accent6">
                  <a:shade val="50000"/>
                  <a:alpha val="3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900" dirty="0" err="1"/>
                <a:t>smac</a:t>
              </a:r>
              <a:r>
                <a:rPr lang="en-US" sz="900" dirty="0"/>
                <a:t> mangle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3919538" y="4481513"/>
              <a:ext cx="1000124" cy="609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1200" dirty="0"/>
                <a:t>port </a:t>
              </a:r>
              <a:r>
                <a:rPr lang="en-US" sz="1200" dirty="0" err="1"/>
                <a:t>bd</a:t>
              </a:r>
              <a:endParaRPr lang="en-US" sz="1200" dirty="0"/>
            </a:p>
          </p:txBody>
        </p:sp>
        <p:sp>
          <p:nvSpPr>
            <p:cNvPr id="20" name="Trapezoid 19"/>
            <p:cNvSpPr/>
            <p:nvPr/>
          </p:nvSpPr>
          <p:spPr>
            <a:xfrm rot="16200000" flipV="1">
              <a:off x="4605336" y="4557714"/>
              <a:ext cx="1000124" cy="457200"/>
            </a:xfrm>
            <a:prstGeom prst="trapezoid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1050" dirty="0"/>
                <a:t>port </a:t>
              </a:r>
              <a:r>
                <a:rPr lang="en-US" sz="1050" dirty="0" err="1"/>
                <a:t>bd</a:t>
              </a:r>
              <a:endParaRPr lang="en-US" sz="1050" dirty="0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543800" y="4143375"/>
              <a:ext cx="1524000" cy="2286000"/>
              <a:chOff x="1485649" y="3204982"/>
              <a:chExt cx="1124341" cy="2169166"/>
            </a:xfrm>
            <a:noFill/>
          </p:grpSpPr>
          <p:sp>
            <p:nvSpPr>
              <p:cNvPr id="22" name="Rectangle 21"/>
              <p:cNvSpPr/>
              <p:nvPr/>
            </p:nvSpPr>
            <p:spPr>
              <a:xfrm>
                <a:off x="1492629" y="3216471"/>
                <a:ext cx="1117361" cy="215767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2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485649" y="3204982"/>
                <a:ext cx="1124341" cy="2157678"/>
              </a:xfrm>
              <a:prstGeom prst="rect">
                <a:avLst/>
              </a:prstGeom>
              <a:grp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4290" tIns="34290" rIns="34290" bIns="34290"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 rot="5400000">
              <a:off x="7500940" y="4481513"/>
              <a:ext cx="1000125" cy="6096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/>
              <a:r>
                <a:rPr lang="en-US" sz="1050" dirty="0" err="1"/>
                <a:t>smac</a:t>
              </a:r>
              <a:r>
                <a:rPr lang="en-US" sz="1050" dirty="0"/>
                <a:t> mangle</a:t>
              </a:r>
            </a:p>
          </p:txBody>
        </p:sp>
        <p:sp>
          <p:nvSpPr>
            <p:cNvPr id="25" name="Trapezoid 24"/>
            <p:cNvSpPr/>
            <p:nvPr/>
          </p:nvSpPr>
          <p:spPr>
            <a:xfrm rot="16200000" flipV="1">
              <a:off x="8186738" y="4557713"/>
              <a:ext cx="1000124" cy="457200"/>
            </a:xfrm>
            <a:prstGeom prst="trapezoid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34290" tIns="34290" rIns="34290" bIns="34290" rtlCol="0" anchor="ctr"/>
            <a:lstStyle/>
            <a:p>
              <a:pPr algn="ctr">
                <a:lnSpc>
                  <a:spcPts val="1275"/>
                </a:lnSpc>
              </a:pPr>
              <a:r>
                <a:rPr lang="en-US" sz="900" dirty="0" err="1"/>
                <a:t>smac</a:t>
              </a:r>
              <a:r>
                <a:rPr lang="en-US" sz="900" dirty="0"/>
                <a:t> mangle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5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API Generation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n 48"/>
          <p:cNvSpPr/>
          <p:nvPr/>
        </p:nvSpPr>
        <p:spPr>
          <a:xfrm rot="5400000">
            <a:off x="3216063" y="240895"/>
            <a:ext cx="2597574" cy="65151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Device API Basics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57300" y="742952"/>
            <a:ext cx="6515100" cy="1538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 Definitions (Schema)</a:t>
            </a:r>
          </a:p>
          <a:p>
            <a:pPr lvl="1"/>
            <a:r>
              <a:rPr lang="en-US" dirty="0" smtClean="0"/>
              <a:t>Reflects the object properties and methods</a:t>
            </a:r>
          </a:p>
          <a:p>
            <a:r>
              <a:rPr lang="en-US" dirty="0" smtClean="0"/>
              <a:t>Object Relationships (Behavior)</a:t>
            </a:r>
          </a:p>
          <a:p>
            <a:pPr lvl="1"/>
            <a:r>
              <a:rPr lang="en-US" dirty="0" smtClean="0"/>
              <a:t>The quality of the API is directly dependent on how well the object relationships are specified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86600" y="4751331"/>
            <a:ext cx="800100" cy="159544"/>
          </a:xfrm>
        </p:spPr>
        <p:txBody>
          <a:bodyPr/>
          <a:lstStyle/>
          <a:p>
            <a:fld id="{7D98702C-BA5F-8D4B-B23D-DEB8E47CE42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678297" y="2694740"/>
            <a:ext cx="476279" cy="4762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Diamond 9"/>
          <p:cNvSpPr/>
          <p:nvPr/>
        </p:nvSpPr>
        <p:spPr>
          <a:xfrm>
            <a:off x="2897603" y="3427948"/>
            <a:ext cx="820965" cy="820965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gular Pentagon 10"/>
          <p:cNvSpPr/>
          <p:nvPr/>
        </p:nvSpPr>
        <p:spPr>
          <a:xfrm>
            <a:off x="4000566" y="2945413"/>
            <a:ext cx="684338" cy="651751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Parallelogram 11"/>
          <p:cNvSpPr/>
          <p:nvPr/>
        </p:nvSpPr>
        <p:spPr>
          <a:xfrm>
            <a:off x="5153354" y="2842022"/>
            <a:ext cx="733455" cy="551470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Heart 12"/>
          <p:cNvSpPr/>
          <p:nvPr/>
        </p:nvSpPr>
        <p:spPr>
          <a:xfrm>
            <a:off x="4284733" y="3919905"/>
            <a:ext cx="538947" cy="538947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Isosceles Triangle 13"/>
          <p:cNvSpPr/>
          <p:nvPr/>
        </p:nvSpPr>
        <p:spPr>
          <a:xfrm>
            <a:off x="5962997" y="2983014"/>
            <a:ext cx="712414" cy="61415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/>
          <p:cNvSpPr/>
          <p:nvPr/>
        </p:nvSpPr>
        <p:spPr>
          <a:xfrm>
            <a:off x="6917402" y="3117757"/>
            <a:ext cx="685800" cy="3697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Arrow Connector 16"/>
          <p:cNvCxnSpPr>
            <a:stCxn id="50" idx="3"/>
            <a:endCxn id="9" idx="2"/>
          </p:cNvCxnSpPr>
          <p:nvPr/>
        </p:nvCxnSpPr>
        <p:spPr>
          <a:xfrm flipV="1">
            <a:off x="2120598" y="2932880"/>
            <a:ext cx="557699" cy="462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0" idx="3"/>
            <a:endCxn id="10" idx="1"/>
          </p:cNvCxnSpPr>
          <p:nvPr/>
        </p:nvCxnSpPr>
        <p:spPr>
          <a:xfrm>
            <a:off x="2120599" y="3395761"/>
            <a:ext cx="777005" cy="4426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6"/>
            <a:endCxn id="12" idx="1"/>
          </p:cNvCxnSpPr>
          <p:nvPr/>
        </p:nvCxnSpPr>
        <p:spPr>
          <a:xfrm flipV="1">
            <a:off x="3154576" y="2842022"/>
            <a:ext cx="2434439" cy="90858"/>
          </a:xfrm>
          <a:prstGeom prst="bentConnector4">
            <a:avLst>
              <a:gd name="adj1" fmla="val 41052"/>
              <a:gd name="adj2" fmla="val 450802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3"/>
            <a:endCxn id="11" idx="2"/>
          </p:cNvCxnSpPr>
          <p:nvPr/>
        </p:nvCxnSpPr>
        <p:spPr>
          <a:xfrm flipV="1">
            <a:off x="3718569" y="3597163"/>
            <a:ext cx="412694" cy="2412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0" idx="2"/>
            <a:endCxn id="13" idx="1"/>
          </p:cNvCxnSpPr>
          <p:nvPr/>
        </p:nvCxnSpPr>
        <p:spPr>
          <a:xfrm rot="16200000" flipH="1">
            <a:off x="3826177" y="3730822"/>
            <a:ext cx="209939" cy="1246121"/>
          </a:xfrm>
          <a:prstGeom prst="bentConnector3">
            <a:avLst>
              <a:gd name="adj1" fmla="val 181666"/>
            </a:avLst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0"/>
            <a:endCxn id="11" idx="4"/>
          </p:cNvCxnSpPr>
          <p:nvPr/>
        </p:nvCxnSpPr>
        <p:spPr>
          <a:xfrm flipV="1">
            <a:off x="4554206" y="3597162"/>
            <a:ext cx="0" cy="4574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1" idx="5"/>
            <a:endCxn id="12" idx="5"/>
          </p:cNvCxnSpPr>
          <p:nvPr/>
        </p:nvCxnSpPr>
        <p:spPr>
          <a:xfrm flipV="1">
            <a:off x="4684903" y="3117757"/>
            <a:ext cx="537385" cy="7660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0"/>
            <a:endCxn id="14" idx="3"/>
          </p:cNvCxnSpPr>
          <p:nvPr/>
        </p:nvCxnSpPr>
        <p:spPr>
          <a:xfrm rot="5400000" flipH="1" flipV="1">
            <a:off x="5207967" y="2943404"/>
            <a:ext cx="457478" cy="176499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5"/>
            <a:endCxn id="15" idx="1"/>
          </p:cNvCxnSpPr>
          <p:nvPr/>
        </p:nvCxnSpPr>
        <p:spPr>
          <a:xfrm>
            <a:off x="6497308" y="3290089"/>
            <a:ext cx="420095" cy="125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>
            <a:off x="1343532" y="3194359"/>
            <a:ext cx="777067" cy="4028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02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P4 is an Ideal Base for a Network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Clearly defined objects</a:t>
            </a:r>
          </a:p>
          <a:p>
            <a:pPr lvl="1"/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Counters</a:t>
            </a:r>
          </a:p>
          <a:p>
            <a:pPr lvl="1"/>
            <a:r>
              <a:rPr lang="en-US" dirty="0" smtClean="0"/>
              <a:t>Meters</a:t>
            </a:r>
          </a:p>
          <a:p>
            <a:pPr lvl="1"/>
            <a:r>
              <a:rPr lang="en-US" dirty="0" smtClean="0"/>
              <a:t>Registers</a:t>
            </a:r>
          </a:p>
          <a:p>
            <a:r>
              <a:rPr lang="en-US" dirty="0" smtClean="0"/>
              <a:t>Unambiguously defined relationships</a:t>
            </a:r>
          </a:p>
          <a:p>
            <a:pPr lvl="1"/>
            <a:r>
              <a:rPr lang="en-US" dirty="0" smtClean="0"/>
              <a:t>Control Flow Functions</a:t>
            </a:r>
          </a:p>
          <a:p>
            <a:r>
              <a:rPr lang="en-US" dirty="0" smtClean="0"/>
              <a:t>Idea:</a:t>
            </a:r>
          </a:p>
          <a:p>
            <a:pPr lvl="1"/>
            <a:r>
              <a:rPr lang="en-US" dirty="0" smtClean="0"/>
              <a:t>Each of fundamental P4 objects has a “natural”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742950"/>
            <a:ext cx="3676988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Uniform representation</a:t>
            </a:r>
          </a:p>
          <a:p>
            <a:pPr lvl="1"/>
            <a:r>
              <a:rPr lang="en-US" dirty="0" smtClean="0"/>
              <a:t>Primary key: Entry ID</a:t>
            </a:r>
          </a:p>
          <a:p>
            <a:pPr lvl="1"/>
            <a:r>
              <a:rPr lang="en-US" dirty="0" smtClean="0"/>
              <a:t>Match Fields</a:t>
            </a:r>
          </a:p>
          <a:p>
            <a:pPr lvl="1"/>
            <a:r>
              <a:rPr lang="en-US" dirty="0" smtClean="0"/>
              <a:t>Action</a:t>
            </a:r>
          </a:p>
          <a:p>
            <a:pPr lvl="1"/>
            <a:r>
              <a:rPr lang="en-US" dirty="0" smtClean="0"/>
              <a:t>Action Data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epends on the action</a:t>
            </a:r>
          </a:p>
          <a:p>
            <a:r>
              <a:rPr lang="en-US" dirty="0" smtClean="0"/>
              <a:t>Operations</a:t>
            </a:r>
          </a:p>
          <a:p>
            <a:pPr lvl="1">
              <a:tabLst>
                <a:tab pos="1541860" algn="l"/>
              </a:tabLst>
            </a:pPr>
            <a:r>
              <a:rPr lang="en-US" dirty="0"/>
              <a:t>Entry Add</a:t>
            </a:r>
          </a:p>
          <a:p>
            <a:pPr lvl="2">
              <a:tabLst>
                <a:tab pos="1541860" algn="l"/>
              </a:tabLst>
            </a:pPr>
            <a:r>
              <a:rPr lang="en-US" sz="1200" dirty="0"/>
              <a:t>(Match Fields, Action, Action Data) </a:t>
            </a:r>
            <a:r>
              <a:rPr lang="en-US" sz="1200" dirty="0">
                <a:sym typeface="Wingdings"/>
              </a:rPr>
              <a:t> Entry ID</a:t>
            </a:r>
          </a:p>
          <a:p>
            <a:pPr lvl="1">
              <a:tabLst>
                <a:tab pos="1541860" algn="l"/>
              </a:tabLst>
            </a:pPr>
            <a:r>
              <a:rPr lang="en-US" dirty="0">
                <a:sym typeface="Wingdings"/>
              </a:rPr>
              <a:t>Entry Get</a:t>
            </a:r>
          </a:p>
          <a:p>
            <a:pPr lvl="2">
              <a:tabLst>
                <a:tab pos="1541860" algn="l"/>
              </a:tabLst>
            </a:pPr>
            <a:r>
              <a:rPr lang="en-US" sz="1200" dirty="0">
                <a:sym typeface="Wingdings"/>
              </a:rPr>
              <a:t>(Entry ID)  (Match Fields, Action, Action Data)</a:t>
            </a:r>
          </a:p>
          <a:p>
            <a:pPr lvl="1">
              <a:tabLst>
                <a:tab pos="1541860" algn="l"/>
              </a:tabLst>
            </a:pPr>
            <a:r>
              <a:rPr lang="en-US" dirty="0">
                <a:sym typeface="Wingdings"/>
              </a:rPr>
              <a:t>Entry Delete</a:t>
            </a:r>
          </a:p>
          <a:p>
            <a:pPr lvl="2">
              <a:tabLst>
                <a:tab pos="1541860" algn="l"/>
              </a:tabLst>
            </a:pPr>
            <a:r>
              <a:rPr lang="en-US" sz="1200" dirty="0">
                <a:sym typeface="Wingdings"/>
              </a:rPr>
              <a:t>(Entry ID)  </a:t>
            </a:r>
          </a:p>
          <a:p>
            <a:pPr lvl="1">
              <a:tabLst>
                <a:tab pos="1541860" algn="l"/>
              </a:tabLst>
            </a:pPr>
            <a:r>
              <a:rPr lang="en-US" dirty="0">
                <a:sym typeface="Wingdings"/>
              </a:rPr>
              <a:t>Entry Modify</a:t>
            </a:r>
          </a:p>
          <a:p>
            <a:pPr lvl="2">
              <a:tabLst>
                <a:tab pos="1541860" algn="l"/>
              </a:tabLst>
            </a:pPr>
            <a:r>
              <a:rPr lang="en-US" sz="1200" dirty="0">
                <a:sym typeface="Wingdings"/>
              </a:rPr>
              <a:t>(Entry ID, Action, Action Data) </a:t>
            </a:r>
          </a:p>
          <a:p>
            <a:pPr lvl="1">
              <a:tabLst>
                <a:tab pos="1541860" algn="l"/>
              </a:tabLst>
            </a:pPr>
            <a:r>
              <a:rPr lang="en-US" dirty="0">
                <a:sym typeface="Wingdings"/>
              </a:rPr>
              <a:t>Entry Lookup</a:t>
            </a:r>
          </a:p>
          <a:p>
            <a:pPr lvl="2">
              <a:tabLst>
                <a:tab pos="1541860" algn="l"/>
              </a:tabLst>
            </a:pPr>
            <a:r>
              <a:rPr lang="en-US" sz="1200" dirty="0">
                <a:sym typeface="Wingdings"/>
              </a:rPr>
              <a:t>(Match Fields, [Action, Action Data])  Entry ID</a:t>
            </a:r>
          </a:p>
          <a:p>
            <a:pPr lvl="1">
              <a:tabLst>
                <a:tab pos="1541860" algn="l"/>
              </a:tabLst>
            </a:pPr>
            <a:r>
              <a:rPr lang="en-US" dirty="0">
                <a:sym typeface="Wingdings"/>
              </a:rPr>
              <a:t>Table Traverse</a:t>
            </a:r>
          </a:p>
          <a:p>
            <a:pPr lvl="2">
              <a:tabLst>
                <a:tab pos="1541860" algn="l"/>
              </a:tabLst>
            </a:pPr>
            <a:r>
              <a:rPr lang="en-US" sz="1200" dirty="0">
                <a:sym typeface="Wingdings"/>
              </a:rPr>
              <a:t> [ EntryID0, EntryID1, … </a:t>
            </a:r>
            <a:r>
              <a:rPr lang="en-US" sz="1200" dirty="0" err="1">
                <a:sym typeface="Wingdings"/>
              </a:rPr>
              <a:t>EntryIDn</a:t>
            </a:r>
            <a:r>
              <a:rPr lang="en-US" sz="1200" dirty="0">
                <a:sym typeface="Wingdings"/>
              </a:rPr>
              <a:t> ]</a:t>
            </a:r>
          </a:p>
          <a:p>
            <a:pPr lvl="1">
              <a:tabLst>
                <a:tab pos="1541860" algn="l"/>
              </a:tabLst>
            </a:pPr>
            <a:r>
              <a:rPr lang="en-US" dirty="0" smtClean="0">
                <a:sym typeface="Wingdings"/>
              </a:rPr>
              <a:t>Table </a:t>
            </a:r>
            <a:r>
              <a:rPr lang="en-US" dirty="0" err="1" smtClean="0">
                <a:sym typeface="Wingdings"/>
              </a:rPr>
              <a:t>Default_Action</a:t>
            </a:r>
            <a:r>
              <a:rPr lang="en-US" dirty="0" smtClean="0">
                <a:sym typeface="Wingdings"/>
              </a:rPr>
              <a:t> Set</a:t>
            </a:r>
          </a:p>
          <a:p>
            <a:pPr lvl="2">
              <a:tabLst>
                <a:tab pos="1541860" algn="l"/>
              </a:tabLst>
            </a:pPr>
            <a:r>
              <a:rPr lang="en-US" dirty="0" smtClean="0">
                <a:sym typeface="Wingdings"/>
              </a:rPr>
              <a:t>(Action, Action Data) </a:t>
            </a:r>
          </a:p>
          <a:p>
            <a:pPr lvl="1">
              <a:tabLst>
                <a:tab pos="1541860" algn="l"/>
              </a:tabLst>
            </a:pPr>
            <a:r>
              <a:rPr lang="en-US" dirty="0" smtClean="0">
                <a:sym typeface="Wingdings"/>
              </a:rPr>
              <a:t>Table </a:t>
            </a:r>
            <a:r>
              <a:rPr lang="en-US" dirty="0" err="1" smtClean="0">
                <a:sym typeface="Wingdings"/>
              </a:rPr>
              <a:t>Default_Action</a:t>
            </a:r>
            <a:r>
              <a:rPr lang="en-US" dirty="0" smtClean="0">
                <a:sym typeface="Wingdings"/>
              </a:rPr>
              <a:t> Get</a:t>
            </a:r>
          </a:p>
          <a:p>
            <a:pPr lvl="2">
              <a:tabLst>
                <a:tab pos="1541860" algn="l"/>
              </a:tabLst>
            </a:pPr>
            <a:r>
              <a:rPr lang="en-US" dirty="0" smtClean="0">
                <a:sym typeface="Wingdings"/>
              </a:rPr>
              <a:t> (Action, Action Data)</a:t>
            </a:r>
          </a:p>
          <a:p>
            <a:pPr lvl="1">
              <a:tabLst>
                <a:tab pos="1541860" algn="l"/>
              </a:tabLst>
            </a:pPr>
            <a:r>
              <a:rPr lang="en-US" dirty="0" smtClean="0">
                <a:sym typeface="Wingdings"/>
              </a:rPr>
              <a:t>Table Default Action Clear</a:t>
            </a:r>
          </a:p>
          <a:p>
            <a:pPr lvl="2">
              <a:tabLst>
                <a:tab pos="1541860" algn="l"/>
              </a:tabLst>
            </a:pPr>
            <a:r>
              <a:rPr lang="en-US" dirty="0" smtClean="0">
                <a:sym typeface="Wingdings"/>
              </a:rPr>
              <a:t></a:t>
            </a:r>
          </a:p>
          <a:p>
            <a:pPr lvl="1">
              <a:tabLst>
                <a:tab pos="1541860" algn="l"/>
              </a:tabLst>
            </a:pPr>
            <a:endParaRPr lang="en-US" dirty="0" smtClean="0">
              <a:sym typeface="Wingdings"/>
            </a:endParaRP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84" name="Content Placeholder 83"/>
          <p:cNvSpPr>
            <a:spLocks noGrp="1"/>
          </p:cNvSpPr>
          <p:nvPr>
            <p:ph sz="half" idx="10"/>
          </p:nvPr>
        </p:nvSpPr>
        <p:spPr>
          <a:xfrm>
            <a:off x="5235083" y="2375128"/>
            <a:ext cx="2550017" cy="2482622"/>
          </a:xfrm>
        </p:spPr>
        <p:txBody>
          <a:bodyPr/>
          <a:lstStyle/>
          <a:p>
            <a:r>
              <a:rPr lang="en-US" dirty="0" smtClean="0"/>
              <a:t>Other Operations</a:t>
            </a:r>
          </a:p>
          <a:p>
            <a:pPr lvl="1"/>
            <a:r>
              <a:rPr lang="en-US" dirty="0" smtClean="0"/>
              <a:t>Table Size Get</a:t>
            </a:r>
          </a:p>
          <a:p>
            <a:pPr lvl="1"/>
            <a:r>
              <a:rPr lang="en-US" dirty="0" smtClean="0"/>
              <a:t>Table Occupancy Get</a:t>
            </a:r>
          </a:p>
          <a:p>
            <a:pPr lvl="1"/>
            <a:r>
              <a:rPr lang="en-US" dirty="0" smtClean="0"/>
              <a:t>Table Clear </a:t>
            </a:r>
            <a:endParaRPr lang="en-US" dirty="0"/>
          </a:p>
        </p:txBody>
      </p:sp>
      <p:grpSp>
        <p:nvGrpSpPr>
          <p:cNvPr id="77" name="Group 76"/>
          <p:cNvGrpSpPr/>
          <p:nvPr/>
        </p:nvGrpSpPr>
        <p:grpSpPr>
          <a:xfrm>
            <a:off x="5003818" y="949665"/>
            <a:ext cx="1085850" cy="1178719"/>
            <a:chOff x="5152515" y="1122047"/>
            <a:chExt cx="1447800" cy="1571625"/>
          </a:xfrm>
        </p:grpSpPr>
        <p:sp>
          <p:nvSpPr>
            <p:cNvPr id="5" name="Rectangle 4"/>
            <p:cNvSpPr/>
            <p:nvPr/>
          </p:nvSpPr>
          <p:spPr>
            <a:xfrm>
              <a:off x="5152515" y="1407797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152515" y="1693547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52515" y="1264922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r>
                <a:rPr lang="en-US" sz="750" dirty="0">
                  <a:latin typeface="Menlo" charset="0"/>
                  <a:ea typeface="Menlo" charset="0"/>
                  <a:cs typeface="Menlo" charset="0"/>
                </a:rPr>
                <a:t>ABCD_0123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52515" y="1979297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52515" y="1836422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52515" y="2550797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r>
                <a:rPr lang="en-US" sz="750" dirty="0">
                  <a:latin typeface="Menlo" charset="0"/>
                  <a:ea typeface="Menlo" charset="0"/>
                  <a:cs typeface="Menlo" charset="0"/>
                </a:rPr>
                <a:t>BA8E_F007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2515" y="1122047"/>
              <a:ext cx="1447800" cy="14287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rtlCol="0" anchor="ctr"/>
            <a:lstStyle/>
            <a:p>
              <a:r>
                <a:rPr lang="en-US" sz="750" i="1" dirty="0">
                  <a:solidFill>
                    <a:schemeClr val="accent1">
                      <a:lumMod val="7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Match Fields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52515" y="1550672"/>
              <a:ext cx="1447800" cy="1428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b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52515" y="2122172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152515" y="2265047"/>
              <a:ext cx="1447800" cy="142875"/>
            </a:xfrm>
            <a:prstGeom prst="rect">
              <a:avLst/>
            </a:prstGeom>
            <a:solidFill>
              <a:srgbClr val="407AAA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89668" y="949665"/>
            <a:ext cx="800100" cy="1178719"/>
            <a:chOff x="6600315" y="1122047"/>
            <a:chExt cx="1066800" cy="1571625"/>
          </a:xfrm>
        </p:grpSpPr>
        <p:sp>
          <p:nvSpPr>
            <p:cNvPr id="12" name="Rectangle 11"/>
            <p:cNvSpPr/>
            <p:nvPr/>
          </p:nvSpPr>
          <p:spPr>
            <a:xfrm>
              <a:off x="6600315" y="1407797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00315" y="1693547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00315" y="1264922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r>
                <a:rPr lang="en-US" sz="750" dirty="0">
                  <a:latin typeface="Menlo" charset="0"/>
                  <a:ea typeface="Menlo" charset="0"/>
                  <a:cs typeface="Menlo" charset="0"/>
                </a:rPr>
                <a:t>action 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00315" y="1979297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dirty="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00315" y="1836422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00315" y="2550797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r>
                <a:rPr lang="en-US" sz="750" dirty="0">
                  <a:latin typeface="Menlo" charset="0"/>
                  <a:ea typeface="Menlo" charset="0"/>
                  <a:cs typeface="Menlo" charset="0"/>
                </a:rPr>
                <a:t>action Z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00315" y="1122047"/>
              <a:ext cx="1066800" cy="14287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rtlCol="0" anchor="ctr"/>
            <a:lstStyle/>
            <a:p>
              <a:r>
                <a:rPr lang="en-US" sz="750" i="1" dirty="0">
                  <a:solidFill>
                    <a:schemeClr val="accent1">
                      <a:lumMod val="7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Action </a:t>
              </a:r>
              <a:r>
                <a:rPr lang="en-US" sz="750" i="1" dirty="0" err="1">
                  <a:solidFill>
                    <a:schemeClr val="accent1">
                      <a:lumMod val="7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Sel</a:t>
              </a:r>
              <a:endParaRPr lang="en-US" sz="750" i="1" dirty="0">
                <a:solidFill>
                  <a:schemeClr val="accent1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cxnSp>
          <p:nvCxnSpPr>
            <p:cNvPr id="37" name="Straight Connector 36"/>
            <p:cNvCxnSpPr>
              <a:stCxn id="49" idx="2"/>
              <a:endCxn id="17" idx="0"/>
            </p:cNvCxnSpPr>
            <p:nvPr/>
          </p:nvCxnSpPr>
          <p:spPr>
            <a:xfrm>
              <a:off x="7133715" y="2407922"/>
              <a:ext cx="0" cy="142875"/>
            </a:xfrm>
            <a:prstGeom prst="line">
              <a:avLst/>
            </a:prstGeom>
            <a:ln w="317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6600315" y="1550672"/>
              <a:ext cx="1066800" cy="1428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b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00315" y="2122172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600315" y="2265047"/>
              <a:ext cx="1066800" cy="1428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89768" y="949822"/>
            <a:ext cx="857250" cy="1178561"/>
            <a:chOff x="7667115" y="1122257"/>
            <a:chExt cx="1143000" cy="1571415"/>
          </a:xfrm>
        </p:grpSpPr>
        <p:sp>
          <p:nvSpPr>
            <p:cNvPr id="19" name="Rectangle 18"/>
            <p:cNvSpPr/>
            <p:nvPr/>
          </p:nvSpPr>
          <p:spPr>
            <a:xfrm>
              <a:off x="7667115" y="1264922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24315" y="1264922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67115" y="140779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24315" y="140779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67115" y="169354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124315" y="1693547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352915" y="1693547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67115" y="1836422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24315" y="1836422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67115" y="197929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24315" y="197929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352915" y="1264922"/>
              <a:ext cx="4572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52915" y="1836422"/>
              <a:ext cx="4572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667115" y="1122257"/>
              <a:ext cx="1143000" cy="14329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rtlCol="0" anchor="ctr"/>
            <a:lstStyle/>
            <a:p>
              <a:r>
                <a:rPr lang="en-US" sz="750" i="1" dirty="0">
                  <a:solidFill>
                    <a:schemeClr val="accent1">
                      <a:lumMod val="75000"/>
                    </a:schemeClr>
                  </a:solidFill>
                  <a:latin typeface="Menlo" charset="0"/>
                  <a:ea typeface="Menlo" charset="0"/>
                  <a:cs typeface="Menlo" charset="0"/>
                </a:rPr>
                <a:t>Action Data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81515" y="1407797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581515" y="1693547"/>
              <a:ext cx="2286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581515" y="1979297"/>
              <a:ext cx="2286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67115" y="1550672"/>
              <a:ext cx="228600" cy="1428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b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95715" y="1550672"/>
              <a:ext cx="228600" cy="14287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b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24315" y="1550672"/>
              <a:ext cx="6858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667115" y="2122172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124315" y="2122172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81515" y="2122172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67115" y="2265047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95715" y="2265047"/>
              <a:ext cx="2286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124315" y="2265047"/>
              <a:ext cx="6858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667115" y="255079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124315" y="2550797"/>
              <a:ext cx="457200" cy="1428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581515" y="2550797"/>
              <a:ext cx="228600" cy="142875"/>
            </a:xfrm>
            <a:prstGeom prst="rect">
              <a:avLst/>
            </a:prstGeom>
            <a:noFill/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485791" y="950138"/>
            <a:ext cx="514459" cy="1178719"/>
            <a:chOff x="4461812" y="1122678"/>
            <a:chExt cx="685945" cy="1571625"/>
          </a:xfrm>
        </p:grpSpPr>
        <p:sp>
          <p:nvSpPr>
            <p:cNvPr id="66" name="Rectangle 65"/>
            <p:cNvSpPr/>
            <p:nvPr/>
          </p:nvSpPr>
          <p:spPr>
            <a:xfrm>
              <a:off x="4461812" y="1408428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61812" y="1694178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461812" y="1265553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dirty="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461812" y="1979928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461812" y="1837053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461812" y="2551428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dirty="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461812" y="1122678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rtlCol="0" anchor="ctr"/>
            <a:lstStyle/>
            <a:p>
              <a:r>
                <a:rPr lang="en-US" sz="750" i="1" dirty="0" err="1">
                  <a:solidFill>
                    <a:srgbClr val="FF6600"/>
                  </a:solidFill>
                  <a:latin typeface="Menlo" charset="0"/>
                  <a:ea typeface="Menlo" charset="0"/>
                  <a:cs typeface="Menlo" charset="0"/>
                </a:rPr>
                <a:t>EntryID</a:t>
              </a:r>
              <a:endParaRPr lang="en-US" sz="750" i="1" dirty="0">
                <a:solidFill>
                  <a:srgbClr val="FF66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461812" y="1551303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 b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61812" y="2122803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461812" y="2265678"/>
              <a:ext cx="685945" cy="1428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0" rtlCol="0" anchor="ctr"/>
            <a:lstStyle/>
            <a:p>
              <a:endParaRPr lang="en-US" sz="750">
                <a:latin typeface="Menlo" charset="0"/>
                <a:ea typeface="Menlo" charset="0"/>
                <a:cs typeface="Menl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API. Match &amp; Action Specs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p4_pd_</a:t>
            </a:r>
            <a:r>
              <a:rPr lang="en-US" dirty="0">
                <a:solidFill>
                  <a:srgbClr val="008000"/>
                </a:solidFill>
              </a:rPr>
              <a:t>myprog</a:t>
            </a:r>
            <a:r>
              <a:rPr lang="en-US" dirty="0"/>
              <a:t>_</a:t>
            </a:r>
            <a:r>
              <a:rPr lang="en-US" b="1" dirty="0">
                <a:solidFill>
                  <a:srgbClr val="0000FF"/>
                </a:solidFill>
              </a:rPr>
              <a:t>a1</a:t>
            </a:r>
            <a:r>
              <a:rPr lang="en-US" dirty="0"/>
              <a:t>_action_spec {</a:t>
            </a:r>
          </a:p>
          <a:p>
            <a:pPr marL="0" indent="0">
              <a:buNone/>
            </a:pPr>
            <a:r>
              <a:rPr lang="en-US" dirty="0"/>
              <a:t>    &lt;type&gt; p11;</a:t>
            </a:r>
          </a:p>
          <a:p>
            <a:pPr marL="0" indent="0">
              <a:buNone/>
            </a:pPr>
            <a:r>
              <a:rPr lang="en-US" dirty="0"/>
              <a:t>    &lt;type&gt; p12;</a:t>
            </a:r>
          </a:p>
          <a:p>
            <a:pPr marL="0" indent="0">
              <a:buNone/>
            </a:pPr>
            <a:r>
              <a:rPr lang="en-US" dirty="0"/>
              <a:t>} p4_pd_</a:t>
            </a:r>
            <a:r>
              <a:rPr lang="en-US" dirty="0">
                <a:solidFill>
                  <a:srgbClr val="008000"/>
                </a:solidFill>
              </a:rPr>
              <a:t>myprog</a:t>
            </a:r>
            <a:r>
              <a:rPr lang="en-US" dirty="0"/>
              <a:t>_</a:t>
            </a:r>
            <a:r>
              <a:rPr lang="en-US" b="1" dirty="0">
                <a:solidFill>
                  <a:srgbClr val="0000FF"/>
                </a:solidFill>
              </a:rPr>
              <a:t>a1</a:t>
            </a:r>
            <a:r>
              <a:rPr lang="en-US" dirty="0"/>
              <a:t>_action_spec_t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smtClean="0"/>
              <a:t>p4_pd_</a:t>
            </a:r>
            <a:r>
              <a:rPr lang="en-US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_action_spec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&lt;type&gt; </a:t>
            </a:r>
            <a:r>
              <a:rPr lang="en-US" dirty="0" smtClean="0"/>
              <a:t>p21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&lt;type&gt; </a:t>
            </a:r>
            <a:r>
              <a:rPr lang="en-US" dirty="0" smtClean="0"/>
              <a:t>p22;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&lt;type&gt; p23;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 smtClean="0"/>
              <a:t>p4_pd_</a:t>
            </a:r>
            <a:r>
              <a:rPr lang="en-US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_action_spec_t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smtClean="0"/>
              <a:t>p4_pd_</a:t>
            </a:r>
            <a:r>
              <a:rPr lang="en-US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_action_spec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 smtClean="0"/>
              <a:t>} p4_pd_</a:t>
            </a:r>
            <a:r>
              <a:rPr lang="en-US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_action_spec_t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p4_pd_</a:t>
            </a:r>
            <a:r>
              <a:rPr lang="en-US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_match_spec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&lt;type&gt;   meta_f1;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&lt;type&gt;   meta_f2;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&lt;type&gt;   meta_f2_mask;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uint8_t  h1_valid;</a:t>
            </a:r>
          </a:p>
          <a:p>
            <a:pPr marL="0" indent="0">
              <a:buNone/>
            </a:pPr>
            <a:r>
              <a:rPr lang="en-US" dirty="0" smtClean="0"/>
              <a:t>} p4_pd_</a:t>
            </a:r>
            <a:r>
              <a:rPr lang="en-US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_match_spec_t;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5980809" y="3829033"/>
            <a:ext cx="1660646" cy="802154"/>
          </a:xfrm>
          <a:prstGeom prst="wedgeRoundRectCallout">
            <a:avLst>
              <a:gd name="adj1" fmla="val -83648"/>
              <a:gd name="adj2" fmla="val -89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26244" algn="l"/>
              </a:tabLst>
            </a:pPr>
            <a:r>
              <a:rPr lang="en-US" sz="900" b="1" dirty="0"/>
              <a:t>exact:</a:t>
            </a:r>
            <a:r>
              <a:rPr lang="en-US" sz="900" dirty="0"/>
              <a:t>	f</a:t>
            </a:r>
          </a:p>
          <a:p>
            <a:pPr>
              <a:tabLst>
                <a:tab pos="426244" algn="l"/>
              </a:tabLst>
            </a:pPr>
            <a:r>
              <a:rPr lang="en-US" sz="900" b="1" dirty="0"/>
              <a:t>ternary:</a:t>
            </a:r>
            <a:r>
              <a:rPr lang="en-US" sz="900" dirty="0"/>
              <a:t>	f and </a:t>
            </a:r>
            <a:r>
              <a:rPr lang="en-US" sz="900" dirty="0" err="1"/>
              <a:t>f_mask</a:t>
            </a:r>
            <a:endParaRPr lang="en-US" sz="900" dirty="0"/>
          </a:p>
          <a:p>
            <a:pPr>
              <a:tabLst>
                <a:tab pos="426244" algn="l"/>
              </a:tabLst>
            </a:pPr>
            <a:r>
              <a:rPr lang="en-US" sz="900" b="1" dirty="0" err="1"/>
              <a:t>lpm</a:t>
            </a:r>
            <a:r>
              <a:rPr lang="en-US" sz="900" b="1" dirty="0"/>
              <a:t>:</a:t>
            </a:r>
            <a:r>
              <a:rPr lang="en-US" sz="900" dirty="0"/>
              <a:t>	f and </a:t>
            </a:r>
            <a:r>
              <a:rPr lang="en-US" sz="900" dirty="0" err="1"/>
              <a:t>f_prefix_len</a:t>
            </a:r>
            <a:endParaRPr lang="en-US" sz="900" dirty="0"/>
          </a:p>
          <a:p>
            <a:pPr>
              <a:tabLst>
                <a:tab pos="426244" algn="l"/>
              </a:tabLst>
            </a:pPr>
            <a:r>
              <a:rPr lang="en-US" sz="900" b="1" dirty="0"/>
              <a:t>valid:	</a:t>
            </a:r>
            <a:r>
              <a:rPr lang="en-US" sz="900" dirty="0" err="1"/>
              <a:t>f_valid</a:t>
            </a:r>
            <a:endParaRPr lang="en-US" sz="900" b="1" dirty="0"/>
          </a:p>
          <a:p>
            <a:pPr>
              <a:tabLst>
                <a:tab pos="426244" algn="l"/>
              </a:tabLst>
            </a:pPr>
            <a:r>
              <a:rPr lang="en-US" sz="900" b="1" dirty="0"/>
              <a:t>range:</a:t>
            </a:r>
            <a:r>
              <a:rPr lang="en-US" sz="900" dirty="0"/>
              <a:t>	</a:t>
            </a:r>
            <a:r>
              <a:rPr lang="en-US" sz="900" dirty="0" err="1"/>
              <a:t>f_min</a:t>
            </a:r>
            <a:r>
              <a:rPr lang="en-US" sz="900" dirty="0"/>
              <a:t> and </a:t>
            </a:r>
            <a:r>
              <a:rPr lang="en-US" sz="900" dirty="0" err="1"/>
              <a:t>f_max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707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API. Entry Add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FF0000"/>
                </a:solidFill>
              </a:rPr>
              <a:t>t1</a:t>
            </a:r>
            <a:r>
              <a:rPr lang="en-US" dirty="0" smtClean="0"/>
              <a:t>_entry_add_with_</a:t>
            </a:r>
            <a:r>
              <a:rPr lang="en-US" b="1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p4_pd_target_t              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p4_pd_session_t                       </a:t>
            </a:r>
            <a:r>
              <a:rPr lang="en-US" dirty="0" err="1" smtClean="0"/>
              <a:t>session_handle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p4_pd_priority_t                      priority</a:t>
            </a:r>
            <a:r>
              <a:rPr lang="en-US" dirty="0"/>
              <a:t>,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FF0000"/>
                </a:solidFill>
              </a:rPr>
              <a:t>t1</a:t>
            </a:r>
            <a:r>
              <a:rPr lang="en-US" dirty="0" smtClean="0"/>
              <a:t>_match_spec_t   *</a:t>
            </a:r>
            <a:r>
              <a:rPr lang="en-US" dirty="0" err="1" smtClean="0"/>
              <a:t>match_spec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_action_spec_t  *</a:t>
            </a:r>
            <a:r>
              <a:rPr lang="en-US" dirty="0" err="1" smtClean="0"/>
              <a:t>action_spec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p4_pd_entry_handle_t                 *</a:t>
            </a:r>
            <a:r>
              <a:rPr lang="en-US" dirty="0" err="1" smtClean="0"/>
              <a:t>entry_hdl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FF0000"/>
                </a:solidFill>
              </a:rPr>
              <a:t>t1</a:t>
            </a:r>
            <a:r>
              <a:rPr lang="en-US" dirty="0" smtClean="0"/>
              <a:t>_entry_add_with_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p4_pd_priority_t                      priority,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p4_pd_myprog_</a:t>
            </a:r>
            <a:r>
              <a:rPr lang="en-US" b="1" dirty="0">
                <a:solidFill>
                  <a:srgbClr val="FF0000"/>
                </a:solidFill>
              </a:rPr>
              <a:t>t1</a:t>
            </a:r>
            <a:r>
              <a:rPr lang="en-US" dirty="0"/>
              <a:t>_match_spec_t   *</a:t>
            </a:r>
            <a:r>
              <a:rPr lang="en-US" dirty="0" err="1"/>
              <a:t>match_spec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p4_pd_myprog_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_action_spec_t  </a:t>
            </a:r>
            <a:r>
              <a:rPr lang="en-US" dirty="0"/>
              <a:t>*</a:t>
            </a:r>
            <a:r>
              <a:rPr lang="en-US" dirty="0" err="1"/>
              <a:t>action_spec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p4_pd_entry_handle_t                 *</a:t>
            </a:r>
            <a:r>
              <a:rPr lang="en-US" dirty="0" err="1" smtClean="0"/>
              <a:t>entry_hdl</a:t>
            </a:r>
            <a:r>
              <a:rPr lang="en-US" dirty="0" smtClean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>
                <a:solidFill>
                  <a:srgbClr val="FF0000"/>
                </a:solidFill>
              </a:rPr>
              <a:t>t1</a:t>
            </a:r>
            <a:r>
              <a:rPr lang="en-US" dirty="0" smtClean="0"/>
              <a:t>_entry_add_with_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p4_pd_priority_t                      priority,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p4_pd_myprog_</a:t>
            </a:r>
            <a:r>
              <a:rPr lang="en-US" b="1" dirty="0" smtClean="0">
                <a:solidFill>
                  <a:srgbClr val="FF0000"/>
                </a:solidFill>
              </a:rPr>
              <a:t>t1</a:t>
            </a:r>
            <a:r>
              <a:rPr lang="en-US" dirty="0" smtClean="0"/>
              <a:t>_match_spec_t   </a:t>
            </a:r>
            <a:r>
              <a:rPr lang="en-US" dirty="0"/>
              <a:t>*</a:t>
            </a:r>
            <a:r>
              <a:rPr lang="en-US" dirty="0" err="1"/>
              <a:t>match_spec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p4_pd_myprog_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_action_spec_t  </a:t>
            </a:r>
            <a:r>
              <a:rPr lang="en-US" dirty="0"/>
              <a:t>*</a:t>
            </a:r>
            <a:r>
              <a:rPr lang="en-US" dirty="0" err="1"/>
              <a:t>action_spec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p4_pd_entry_handle_t                 *</a:t>
            </a:r>
            <a:r>
              <a:rPr lang="en-US" dirty="0" err="1" smtClean="0"/>
              <a:t>entry_hdl</a:t>
            </a:r>
            <a:r>
              <a:rPr lang="en-US" dirty="0" smtClean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1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API. Entry Modify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_entry_modify_with_</a:t>
            </a:r>
            <a:r>
              <a:rPr lang="en-US" b="1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p4_pd_target_t              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p4_pd_session_t                       </a:t>
            </a:r>
            <a:r>
              <a:rPr lang="en-US" dirty="0" err="1" smtClean="0"/>
              <a:t>session_handle</a:t>
            </a:r>
            <a:r>
              <a:rPr lang="en-US" dirty="0" smtClean="0"/>
              <a:t>,  </a:t>
            </a:r>
          </a:p>
          <a:p>
            <a:pPr marL="0" indent="0">
              <a:buNone/>
            </a:pPr>
            <a:r>
              <a:rPr lang="en-US" dirty="0" smtClean="0"/>
              <a:t>    p4_pd_entry_handle_t                  </a:t>
            </a:r>
            <a:r>
              <a:rPr lang="en-US" dirty="0" err="1" smtClean="0"/>
              <a:t>entry_hdl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_action_spec_t  *</a:t>
            </a:r>
            <a:r>
              <a:rPr lang="en-US" dirty="0" err="1" smtClean="0"/>
              <a:t>action_spec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_entry_modify_with_</a:t>
            </a:r>
            <a:r>
              <a:rPr lang="en-US" b="1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p4_pd_entry_handle_t                  </a:t>
            </a:r>
            <a:r>
              <a:rPr lang="en-US" dirty="0" err="1" smtClean="0"/>
              <a:t>entry_hdl</a:t>
            </a:r>
            <a:r>
              <a:rPr lang="en-US" dirty="0" smtClean="0"/>
              <a:t>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p4_pd_myprog_</a:t>
            </a:r>
            <a:r>
              <a:rPr lang="en-US" b="1" dirty="0" smtClean="0">
                <a:solidFill>
                  <a:srgbClr val="0000FF"/>
                </a:solidFill>
              </a:rPr>
              <a:t>a</a:t>
            </a:r>
            <a:r>
              <a:rPr lang="ru-RU" b="1" dirty="0" smtClean="0">
                <a:solidFill>
                  <a:srgbClr val="0000FF"/>
                </a:solidFill>
              </a:rPr>
              <a:t>2</a:t>
            </a:r>
            <a:r>
              <a:rPr lang="en-US" dirty="0" smtClean="0"/>
              <a:t>_</a:t>
            </a:r>
            <a:r>
              <a:rPr lang="en-US" dirty="0" err="1" smtClean="0"/>
              <a:t>action_spec_t</a:t>
            </a:r>
            <a:r>
              <a:rPr lang="en-US" dirty="0" smtClean="0"/>
              <a:t>  </a:t>
            </a:r>
            <a:r>
              <a:rPr lang="en-US" dirty="0"/>
              <a:t>*</a:t>
            </a:r>
            <a:r>
              <a:rPr lang="en-US" dirty="0" err="1"/>
              <a:t>action_spec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p4_pd_status_t </a:t>
            </a:r>
            <a:r>
              <a:rPr lang="en-US" dirty="0" smtClean="0"/>
              <a:t>p4_pd_</a:t>
            </a:r>
            <a:r>
              <a:rPr lang="en-US" b="1" dirty="0" smtClean="0">
                <a:solidFill>
                  <a:srgbClr val="008000"/>
                </a:solidFill>
              </a:rPr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_entry_modify_with_</a:t>
            </a:r>
            <a:r>
              <a:rPr lang="en-US" b="1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p4_pd_entry_handle_t                  </a:t>
            </a:r>
            <a:r>
              <a:rPr lang="en-US" dirty="0" err="1" smtClean="0"/>
              <a:t>entry_hdl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p4_pd_myprog_</a:t>
            </a:r>
            <a:r>
              <a:rPr lang="en-US" b="1" dirty="0" smtClean="0">
                <a:solidFill>
                  <a:srgbClr val="0000FF"/>
                </a:solidFill>
              </a:rPr>
              <a:t>a</a:t>
            </a:r>
            <a:r>
              <a:rPr lang="ru-RU" b="1" dirty="0" smtClean="0">
                <a:solidFill>
                  <a:srgbClr val="0000FF"/>
                </a:solidFill>
              </a:rPr>
              <a:t>3</a:t>
            </a:r>
            <a:r>
              <a:rPr lang="en-US" dirty="0" smtClean="0"/>
              <a:t>_</a:t>
            </a:r>
            <a:r>
              <a:rPr lang="en-US" dirty="0" err="1" smtClean="0"/>
              <a:t>action_spec_t</a:t>
            </a:r>
            <a:r>
              <a:rPr lang="en-US" dirty="0" smtClean="0"/>
              <a:t>  </a:t>
            </a:r>
            <a:r>
              <a:rPr lang="en-US" dirty="0"/>
              <a:t>*</a:t>
            </a:r>
            <a:r>
              <a:rPr lang="en-US" dirty="0" err="1"/>
              <a:t>action_spec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2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API. Entry Delete and Lookup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myprog.p4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pd_myprog.h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98702C-BA5F-8D4B-B23D-DEB8E47CE420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>
          <a:xfrm>
            <a:off x="1257300" y="1257300"/>
            <a:ext cx="217927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(p11, p12)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(p21, p22, p23) {…}</a:t>
            </a:r>
          </a:p>
          <a:p>
            <a:pPr marL="0" indent="0">
              <a:buNone/>
            </a:pPr>
            <a:r>
              <a:rPr lang="en-US" dirty="0" smtClean="0"/>
              <a:t>action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() {…}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table </a:t>
            </a:r>
            <a:r>
              <a:rPr lang="en-US" dirty="0" smtClean="0">
                <a:solidFill>
                  <a:srgbClr val="0000FF"/>
                </a:solidFill>
              </a:rPr>
              <a:t>t1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reads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meta.f1 : exact;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meta.f2 : ternary;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h1      : valid;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actions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a1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0000FF"/>
                </a:solidFill>
              </a:rPr>
              <a:t>a2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0000FF"/>
                </a:solidFill>
              </a:rPr>
              <a:t>a3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3543105" y="1257300"/>
            <a:ext cx="4229296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/>
              <a:t>myprog</a:t>
            </a:r>
            <a:r>
              <a:rPr lang="en-US" dirty="0" smtClean="0"/>
              <a:t>_</a:t>
            </a:r>
            <a:r>
              <a:rPr lang="en-US" b="1" dirty="0" smtClean="0"/>
              <a:t>t1</a:t>
            </a:r>
            <a:r>
              <a:rPr lang="en-US" dirty="0" smtClean="0"/>
              <a:t>_entry_delete(</a:t>
            </a:r>
            <a:br>
              <a:rPr lang="en-US" dirty="0" smtClean="0"/>
            </a:br>
            <a:r>
              <a:rPr lang="en-US" dirty="0" smtClean="0"/>
              <a:t>    p4_pd_target_t                        </a:t>
            </a:r>
            <a:r>
              <a:rPr lang="en-US" dirty="0" err="1" smtClean="0"/>
              <a:t>device_target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p4_pd_session_t                       </a:t>
            </a:r>
            <a:r>
              <a:rPr lang="en-US" dirty="0" err="1" smtClean="0"/>
              <a:t>session_handle</a:t>
            </a:r>
            <a:r>
              <a:rPr lang="en-US" dirty="0" smtClean="0"/>
              <a:t>,  </a:t>
            </a:r>
          </a:p>
          <a:p>
            <a:pPr marL="0" indent="0">
              <a:buNone/>
            </a:pPr>
            <a:r>
              <a:rPr lang="en-US" dirty="0" smtClean="0"/>
              <a:t>    p4_pd_entry_handle_t                  </a:t>
            </a:r>
            <a:r>
              <a:rPr lang="en-US" dirty="0" err="1" smtClean="0"/>
              <a:t>entry_hdl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p4_pd_status_t p4_pd_</a:t>
            </a:r>
            <a:r>
              <a:rPr lang="en-US" b="1" dirty="0" smtClean="0"/>
              <a:t>myprog_t1</a:t>
            </a:r>
            <a:r>
              <a:rPr lang="en-US" dirty="0" smtClean="0"/>
              <a:t>_entry_lookup(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p4_pd_target_t                        </a:t>
            </a:r>
            <a:r>
              <a:rPr lang="en-US" dirty="0" err="1"/>
              <a:t>device_target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p4_pd_session_t                       </a:t>
            </a:r>
            <a:r>
              <a:rPr lang="en-US" dirty="0" err="1"/>
              <a:t>session_handle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p4_pd_myprog_</a:t>
            </a:r>
            <a:r>
              <a:rPr lang="en-US" b="1" dirty="0">
                <a:solidFill>
                  <a:srgbClr val="FF0000"/>
                </a:solidFill>
              </a:rPr>
              <a:t>t1</a:t>
            </a:r>
            <a:r>
              <a:rPr lang="en-US" dirty="0"/>
              <a:t>_match_spec_t   *</a:t>
            </a:r>
            <a:r>
              <a:rPr lang="en-US" dirty="0" err="1"/>
              <a:t>match_spec</a:t>
            </a:r>
            <a:r>
              <a:rPr lang="en-US" smtClean="0"/>
              <a:t>,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/>
              <a:t>p4_pd_entry_handle_t                 </a:t>
            </a:r>
            <a:r>
              <a:rPr lang="en-US" dirty="0" smtClean="0"/>
              <a:t>*</a:t>
            </a:r>
            <a:r>
              <a:rPr lang="en-US" dirty="0" err="1" smtClean="0"/>
              <a:t>entry_hdl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20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0.9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0.9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.3|16"/>
</p:tagLst>
</file>

<file path=ppt/theme/theme1.xml><?xml version="1.0" encoding="utf-8"?>
<a:theme xmlns:a="http://schemas.openxmlformats.org/drawingml/2006/main" name="1_BF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F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1367B93-F766-7647-880F-1FB9130C5574}" vid="{63D58C3F-5E15-7945-A23A-0F10E0047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23716</TotalTime>
  <Words>8487</Words>
  <Application>Microsoft Macintosh PowerPoint</Application>
  <PresentationFormat>On-screen Show (16:9)</PresentationFormat>
  <Paragraphs>2577</Paragraphs>
  <Slides>120</Slides>
  <Notes>33</Notes>
  <HiddenSlides>41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3" baseType="lpstr">
      <vt:lpstr>Abadi MT Condensed Extra Bold</vt:lpstr>
      <vt:lpstr>Andale Mono</vt:lpstr>
      <vt:lpstr>Arial Narrow</vt:lpstr>
      <vt:lpstr>Calibri</vt:lpstr>
      <vt:lpstr>Courier New</vt:lpstr>
      <vt:lpstr>LucidaGrande</vt:lpstr>
      <vt:lpstr>Menlo</vt:lpstr>
      <vt:lpstr>Segoe UI</vt:lpstr>
      <vt:lpstr>Wide Latin</vt:lpstr>
      <vt:lpstr>Wingdings</vt:lpstr>
      <vt:lpstr>Arial</vt:lpstr>
      <vt:lpstr>1_BFN</vt:lpstr>
      <vt:lpstr>Image</vt:lpstr>
      <vt:lpstr>PowerPoint Presentation</vt:lpstr>
      <vt:lpstr>P4 Introduction</vt:lpstr>
      <vt:lpstr>Status Quo: Bottom-up design</vt:lpstr>
      <vt:lpstr>A Better Approach: Top-down design</vt:lpstr>
      <vt:lpstr>Programmable Network Devices</vt:lpstr>
      <vt:lpstr>Why we call it  Protocol Independent Packet Processing</vt:lpstr>
      <vt:lpstr>Protocol-Independent Switch Architecture (PISA)</vt:lpstr>
      <vt:lpstr>Protocol-Independent Switch Architecture (PISA)</vt:lpstr>
      <vt:lpstr>Mapping to Physical Resources</vt:lpstr>
      <vt:lpstr>Re-configurability</vt:lpstr>
      <vt:lpstr>P4: Three Goals</vt:lpstr>
      <vt:lpstr>What does this mean?</vt:lpstr>
      <vt:lpstr>Key benefits of programmable forwarding</vt:lpstr>
      <vt:lpstr>P4-Based Workflow</vt:lpstr>
      <vt:lpstr>P4-Based Workflow</vt:lpstr>
      <vt:lpstr>P4-Based Workflow</vt:lpstr>
      <vt:lpstr> The P4 Language Consortium</vt:lpstr>
      <vt:lpstr>P4.org Membership</vt:lpstr>
      <vt:lpstr>P4 Concepts</vt:lpstr>
      <vt:lpstr>The anatomy of a basic pipeline</vt:lpstr>
      <vt:lpstr>Anatomy of a Switch</vt:lpstr>
      <vt:lpstr>Anatomy of a NIC</vt:lpstr>
      <vt:lpstr>Anatomy of Protocol Plugin</vt:lpstr>
      <vt:lpstr>P4 Program Sections</vt:lpstr>
      <vt:lpstr>Control Plane Roles</vt:lpstr>
      <vt:lpstr>P4 &amp; OpenFlow: Traditional SDN before P4</vt:lpstr>
      <vt:lpstr>P4 with OpenFlow</vt:lpstr>
      <vt:lpstr>P4 with Network OS</vt:lpstr>
      <vt:lpstr>P4 Constructs</vt:lpstr>
      <vt:lpstr>P4 Language Components</vt:lpstr>
      <vt:lpstr>Headers and Fields (Packet)</vt:lpstr>
      <vt:lpstr>Headers and Fields (Metadata)</vt:lpstr>
      <vt:lpstr>Metadata vs. Packet Headers</vt:lpstr>
      <vt:lpstr>Variable-Length Fields</vt:lpstr>
      <vt:lpstr>Defining a Parser Tree</vt:lpstr>
      <vt:lpstr>Defining a Parser Tree (cont.)</vt:lpstr>
      <vt:lpstr>Parser Exceptions. Triggered implicitly or explicitly.</vt:lpstr>
      <vt:lpstr>Using Calculated Fields</vt:lpstr>
      <vt:lpstr>Multi-field select statement</vt:lpstr>
      <vt:lpstr>Deparsing (Serializing packet headers)</vt:lpstr>
      <vt:lpstr>P4 Language Components</vt:lpstr>
      <vt:lpstr>Actions</vt:lpstr>
      <vt:lpstr>Arithmetic and Logical Primitives</vt:lpstr>
      <vt:lpstr>Action Execution Semantics</vt:lpstr>
      <vt:lpstr>Match-Action Tables</vt:lpstr>
      <vt:lpstr>Example: IPv4 Processing</vt:lpstr>
      <vt:lpstr>Defining Actions</vt:lpstr>
      <vt:lpstr>Match-Action Table (Exact Match)</vt:lpstr>
      <vt:lpstr>Match-Action Table (Longest Prefix Match)</vt:lpstr>
      <vt:lpstr>Match-Action Table (Ternary Match)</vt:lpstr>
      <vt:lpstr>Match Types</vt:lpstr>
      <vt:lpstr>Table Miss</vt:lpstr>
      <vt:lpstr>Stateful Objects</vt:lpstr>
      <vt:lpstr>What are stateful objects </vt:lpstr>
      <vt:lpstr>Direct Counters</vt:lpstr>
      <vt:lpstr>Indirect Counters</vt:lpstr>
      <vt:lpstr>Meters </vt:lpstr>
      <vt:lpstr>Registers</vt:lpstr>
      <vt:lpstr>Control Flow Functions</vt:lpstr>
      <vt:lpstr>Standard Control Functions</vt:lpstr>
      <vt:lpstr>User-Defined Control Functions</vt:lpstr>
      <vt:lpstr>If/Else Branching</vt:lpstr>
      <vt:lpstr>Action Branching</vt:lpstr>
      <vt:lpstr>Miss branching</vt:lpstr>
      <vt:lpstr>Executing actions in the control flow</vt:lpstr>
      <vt:lpstr>Advanced Concepts</vt:lpstr>
      <vt:lpstr>Action Profiles</vt:lpstr>
      <vt:lpstr>Action Profiles</vt:lpstr>
      <vt:lpstr>Naïve implementation</vt:lpstr>
      <vt:lpstr>Manual Profile Implementation</vt:lpstr>
      <vt:lpstr>Using P4 profiles</vt:lpstr>
      <vt:lpstr>Using the profiles for LAG and ECMP</vt:lpstr>
      <vt:lpstr>Using the profiles for LAG and ECMP</vt:lpstr>
      <vt:lpstr>Packet Digests – Notify control plane of data plane events</vt:lpstr>
      <vt:lpstr>Implementing MAC Learning</vt:lpstr>
      <vt:lpstr>Resubmit and Recirculate</vt:lpstr>
      <vt:lpstr>MPLS Processing (Simple)</vt:lpstr>
      <vt:lpstr>MPLS Processing (Full)</vt:lpstr>
      <vt:lpstr>MPLS Processing (Resubmit)</vt:lpstr>
      <vt:lpstr>Cloning</vt:lpstr>
      <vt:lpstr>Implementing Negative Mirroring (aka mirror on drop)</vt:lpstr>
      <vt:lpstr>P4 Compiler Overview</vt:lpstr>
      <vt:lpstr>Modular Compiler Overview</vt:lpstr>
      <vt:lpstr>P4 Modular Compiler</vt:lpstr>
      <vt:lpstr>Dependency Analysis</vt:lpstr>
      <vt:lpstr>Types of dependencies</vt:lpstr>
      <vt:lpstr>Independent Tables</vt:lpstr>
      <vt:lpstr>Action Dependency</vt:lpstr>
      <vt:lpstr>Match Dependency</vt:lpstr>
      <vt:lpstr>Successor Dependency</vt:lpstr>
      <vt:lpstr>Reverse Read Dependency</vt:lpstr>
      <vt:lpstr>Automatic API Generation</vt:lpstr>
      <vt:lpstr>Network Device API Basics</vt:lpstr>
      <vt:lpstr>P4 is an Ideal Base for a Network APIs</vt:lpstr>
      <vt:lpstr>Tables</vt:lpstr>
      <vt:lpstr>Example API. Match &amp; Action Specs</vt:lpstr>
      <vt:lpstr>Example API. Entry Add</vt:lpstr>
      <vt:lpstr>Example API. Entry Modify</vt:lpstr>
      <vt:lpstr>Example API. Entry Delete and Lookup</vt:lpstr>
      <vt:lpstr>Example API. Entry Get</vt:lpstr>
      <vt:lpstr>Example API. Default Action APIs</vt:lpstr>
      <vt:lpstr>Counters</vt:lpstr>
      <vt:lpstr>Example API</vt:lpstr>
      <vt:lpstr>Meters</vt:lpstr>
      <vt:lpstr>Registers</vt:lpstr>
      <vt:lpstr>Discussion: Program-Dependent API style</vt:lpstr>
      <vt:lpstr>Program-Dependent API style</vt:lpstr>
      <vt:lpstr>Example API: Program-Independent style</vt:lpstr>
      <vt:lpstr>Example API</vt:lpstr>
      <vt:lpstr>Example API</vt:lpstr>
      <vt:lpstr>Other APIs</vt:lpstr>
      <vt:lpstr>Discussion</vt:lpstr>
      <vt:lpstr>API style</vt:lpstr>
      <vt:lpstr>github.com/p4lang</vt:lpstr>
      <vt:lpstr>BMv2 Primitives</vt:lpstr>
      <vt:lpstr>Intrinsic Metadata, provided by BMv2 switch</vt:lpstr>
      <vt:lpstr>Thank you</vt:lpstr>
      <vt:lpstr>History</vt:lpstr>
      <vt:lpstr>History</vt:lpstr>
      <vt:lpstr>History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Gurevich</dc:creator>
  <cp:lastModifiedBy>Xin Jin</cp:lastModifiedBy>
  <cp:revision>94</cp:revision>
  <cp:lastPrinted>2015-08-04T21:59:06Z</cp:lastPrinted>
  <dcterms:created xsi:type="dcterms:W3CDTF">2016-04-01T22:52:02Z</dcterms:created>
  <dcterms:modified xsi:type="dcterms:W3CDTF">2017-10-24T00:30:20Z</dcterms:modified>
</cp:coreProperties>
</file>